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412" r:id="rId21"/>
    <p:sldId id="277" r:id="rId22"/>
    <p:sldId id="414" r:id="rId23"/>
    <p:sldId id="415" r:id="rId24"/>
    <p:sldId id="410" r:id="rId25"/>
    <p:sldId id="278" r:id="rId26"/>
    <p:sldId id="421" r:id="rId27"/>
    <p:sldId id="436" r:id="rId28"/>
    <p:sldId id="420" r:id="rId29"/>
    <p:sldId id="422" r:id="rId30"/>
    <p:sldId id="423" r:id="rId31"/>
    <p:sldId id="424" r:id="rId32"/>
    <p:sldId id="425" r:id="rId33"/>
    <p:sldId id="409" r:id="rId34"/>
    <p:sldId id="438" r:id="rId35"/>
    <p:sldId id="437" r:id="rId36"/>
    <p:sldId id="426" r:id="rId37"/>
    <p:sldId id="427" r:id="rId38"/>
    <p:sldId id="428" r:id="rId39"/>
    <p:sldId id="430" r:id="rId40"/>
    <p:sldId id="274" r:id="rId41"/>
    <p:sldId id="429" r:id="rId42"/>
    <p:sldId id="431" r:id="rId43"/>
    <p:sldId id="432" r:id="rId44"/>
    <p:sldId id="433" r:id="rId45"/>
    <p:sldId id="434" r:id="rId46"/>
    <p:sldId id="435" r:id="rId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3D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3"/>
    <p:restoredTop sz="94776"/>
  </p:normalViewPr>
  <p:slideViewPr>
    <p:cSldViewPr snapToGrid="0">
      <p:cViewPr varScale="1">
        <p:scale>
          <a:sx n="133" d="100"/>
          <a:sy n="133" d="100"/>
        </p:scale>
        <p:origin x="11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02D69C-9427-4513-BE90-25310DA302E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D07B2A-05FC-4050-8B43-A2828B20BD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Почему мы должны доверять ML модели?</a:t>
          </a:r>
        </a:p>
      </dgm:t>
    </dgm:pt>
    <dgm:pt modelId="{73703B08-60AC-481B-8FB8-444B97E84E93}" type="parTrans" cxnId="{9CA071E7-D8EF-4CCE-91EC-363E607E729F}">
      <dgm:prSet/>
      <dgm:spPr/>
      <dgm:t>
        <a:bodyPr/>
        <a:lstStyle/>
        <a:p>
          <a:endParaRPr lang="en-US"/>
        </a:p>
      </dgm:t>
    </dgm:pt>
    <dgm:pt modelId="{F22089AB-2F91-4EEC-A3C6-12A026992C9C}" type="sibTrans" cxnId="{9CA071E7-D8EF-4CCE-91EC-363E607E729F}">
      <dgm:prSet/>
      <dgm:spPr/>
      <dgm:t>
        <a:bodyPr/>
        <a:lstStyle/>
        <a:p>
          <a:endParaRPr lang="en-US"/>
        </a:p>
      </dgm:t>
    </dgm:pt>
    <dgm:pt modelId="{D6ABC2A6-5146-413A-97C0-B71D5F2C09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Как ML модель делает предсказание?</a:t>
          </a:r>
        </a:p>
      </dgm:t>
    </dgm:pt>
    <dgm:pt modelId="{C5EFDCA7-9DB7-4C6B-AED8-5544EAD3A781}" type="parTrans" cxnId="{9D550261-644D-4485-87B3-26D401553F7F}">
      <dgm:prSet/>
      <dgm:spPr/>
      <dgm:t>
        <a:bodyPr/>
        <a:lstStyle/>
        <a:p>
          <a:endParaRPr lang="en-US"/>
        </a:p>
      </dgm:t>
    </dgm:pt>
    <dgm:pt modelId="{A7DEF556-727F-4E41-8335-C8D9E2617EF1}" type="sibTrans" cxnId="{9D550261-644D-4485-87B3-26D401553F7F}">
      <dgm:prSet/>
      <dgm:spPr/>
      <dgm:t>
        <a:bodyPr/>
        <a:lstStyle/>
        <a:p>
          <a:endParaRPr lang="en-US"/>
        </a:p>
      </dgm:t>
    </dgm:pt>
    <dgm:pt modelId="{1DB76866-D606-4AE2-81DB-2FEC759AEEC1}" type="pres">
      <dgm:prSet presAssocID="{C702D69C-9427-4513-BE90-25310DA302E3}" presName="root" presStyleCnt="0">
        <dgm:presLayoutVars>
          <dgm:dir/>
          <dgm:resizeHandles val="exact"/>
        </dgm:presLayoutVars>
      </dgm:prSet>
      <dgm:spPr/>
    </dgm:pt>
    <dgm:pt modelId="{127B43F5-B284-40E1-8A73-DE2E4E37C8C1}" type="pres">
      <dgm:prSet presAssocID="{D6D07B2A-05FC-4050-8B43-A2828B20BD38}" presName="compNode" presStyleCnt="0"/>
      <dgm:spPr/>
    </dgm:pt>
    <dgm:pt modelId="{1C4F32D2-3A12-418F-BE58-50098960C5DD}" type="pres">
      <dgm:prSet presAssocID="{D6D07B2A-05FC-4050-8B43-A2828B20BD38}" presName="bgRect" presStyleLbl="bgShp" presStyleIdx="0" presStyleCnt="2"/>
      <dgm:spPr/>
    </dgm:pt>
    <dgm:pt modelId="{9EB115DB-C362-4675-9700-C549AF8ADB2C}" type="pres">
      <dgm:prSet presAssocID="{D6D07B2A-05FC-4050-8B43-A2828B20BD3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Рукопожатие"/>
        </a:ext>
      </dgm:extLst>
    </dgm:pt>
    <dgm:pt modelId="{01AB8076-7B76-485E-B8BC-5EEA1C314189}" type="pres">
      <dgm:prSet presAssocID="{D6D07B2A-05FC-4050-8B43-A2828B20BD38}" presName="spaceRect" presStyleCnt="0"/>
      <dgm:spPr/>
    </dgm:pt>
    <dgm:pt modelId="{B571BA2E-030D-4D4A-AADE-7D7A7D381A22}" type="pres">
      <dgm:prSet presAssocID="{D6D07B2A-05FC-4050-8B43-A2828B20BD38}" presName="parTx" presStyleLbl="revTx" presStyleIdx="0" presStyleCnt="2">
        <dgm:presLayoutVars>
          <dgm:chMax val="0"/>
          <dgm:chPref val="0"/>
        </dgm:presLayoutVars>
      </dgm:prSet>
      <dgm:spPr/>
    </dgm:pt>
    <dgm:pt modelId="{342D29DF-81A1-44E4-8896-36DAD959F8CE}" type="pres">
      <dgm:prSet presAssocID="{F22089AB-2F91-4EEC-A3C6-12A026992C9C}" presName="sibTrans" presStyleCnt="0"/>
      <dgm:spPr/>
    </dgm:pt>
    <dgm:pt modelId="{ED15F08D-7A7C-4191-ADFC-54753736FF84}" type="pres">
      <dgm:prSet presAssocID="{D6ABC2A6-5146-413A-97C0-B71D5F2C09F3}" presName="compNode" presStyleCnt="0"/>
      <dgm:spPr/>
    </dgm:pt>
    <dgm:pt modelId="{E5FD099D-C5F9-4A70-8FEE-BEBFDB55D430}" type="pres">
      <dgm:prSet presAssocID="{D6ABC2A6-5146-413A-97C0-B71D5F2C09F3}" presName="bgRect" presStyleLbl="bgShp" presStyleIdx="1" presStyleCnt="2"/>
      <dgm:spPr/>
    </dgm:pt>
    <dgm:pt modelId="{C7A93704-3F10-483F-83D2-A881CBCD68D8}" type="pres">
      <dgm:prSet presAssocID="{D6ABC2A6-5146-413A-97C0-B71D5F2C09F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EB5E464-E0FF-4EE9-8E3B-EA5FEF04FEA7}" type="pres">
      <dgm:prSet presAssocID="{D6ABC2A6-5146-413A-97C0-B71D5F2C09F3}" presName="spaceRect" presStyleCnt="0"/>
      <dgm:spPr/>
    </dgm:pt>
    <dgm:pt modelId="{ED2EEF10-9ED8-4B7F-A061-1FEFCA2C1D16}" type="pres">
      <dgm:prSet presAssocID="{D6ABC2A6-5146-413A-97C0-B71D5F2C09F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7871D58-64C4-4379-B47F-96C260048583}" type="presOf" srcId="{D6D07B2A-05FC-4050-8B43-A2828B20BD38}" destId="{B571BA2E-030D-4D4A-AADE-7D7A7D381A22}" srcOrd="0" destOrd="0" presId="urn:microsoft.com/office/officeart/2018/2/layout/IconVerticalSolidList"/>
    <dgm:cxn modelId="{9D550261-644D-4485-87B3-26D401553F7F}" srcId="{C702D69C-9427-4513-BE90-25310DA302E3}" destId="{D6ABC2A6-5146-413A-97C0-B71D5F2C09F3}" srcOrd="1" destOrd="0" parTransId="{C5EFDCA7-9DB7-4C6B-AED8-5544EAD3A781}" sibTransId="{A7DEF556-727F-4E41-8335-C8D9E2617EF1}"/>
    <dgm:cxn modelId="{077AD0A6-18E5-4F0F-BF80-8E05EA36129D}" type="presOf" srcId="{D6ABC2A6-5146-413A-97C0-B71D5F2C09F3}" destId="{ED2EEF10-9ED8-4B7F-A061-1FEFCA2C1D16}" srcOrd="0" destOrd="0" presId="urn:microsoft.com/office/officeart/2018/2/layout/IconVerticalSolidList"/>
    <dgm:cxn modelId="{9CA071E7-D8EF-4CCE-91EC-363E607E729F}" srcId="{C702D69C-9427-4513-BE90-25310DA302E3}" destId="{D6D07B2A-05FC-4050-8B43-A2828B20BD38}" srcOrd="0" destOrd="0" parTransId="{73703B08-60AC-481B-8FB8-444B97E84E93}" sibTransId="{F22089AB-2F91-4EEC-A3C6-12A026992C9C}"/>
    <dgm:cxn modelId="{ADE5FAF7-538D-4F96-96B2-AF50C7A600CA}" type="presOf" srcId="{C702D69C-9427-4513-BE90-25310DA302E3}" destId="{1DB76866-D606-4AE2-81DB-2FEC759AEEC1}" srcOrd="0" destOrd="0" presId="urn:microsoft.com/office/officeart/2018/2/layout/IconVerticalSolidList"/>
    <dgm:cxn modelId="{EEB01448-2B81-4772-A9DC-D80E73603B20}" type="presParOf" srcId="{1DB76866-D606-4AE2-81DB-2FEC759AEEC1}" destId="{127B43F5-B284-40E1-8A73-DE2E4E37C8C1}" srcOrd="0" destOrd="0" presId="urn:microsoft.com/office/officeart/2018/2/layout/IconVerticalSolidList"/>
    <dgm:cxn modelId="{83B56916-3157-4D78-B00F-3ADF2714CDA8}" type="presParOf" srcId="{127B43F5-B284-40E1-8A73-DE2E4E37C8C1}" destId="{1C4F32D2-3A12-418F-BE58-50098960C5DD}" srcOrd="0" destOrd="0" presId="urn:microsoft.com/office/officeart/2018/2/layout/IconVerticalSolidList"/>
    <dgm:cxn modelId="{359B0D0E-1EA1-40F1-9612-50BC0D8E3448}" type="presParOf" srcId="{127B43F5-B284-40E1-8A73-DE2E4E37C8C1}" destId="{9EB115DB-C362-4675-9700-C549AF8ADB2C}" srcOrd="1" destOrd="0" presId="urn:microsoft.com/office/officeart/2018/2/layout/IconVerticalSolidList"/>
    <dgm:cxn modelId="{6D10B8C1-2F65-492D-A3B1-1F98496D6D52}" type="presParOf" srcId="{127B43F5-B284-40E1-8A73-DE2E4E37C8C1}" destId="{01AB8076-7B76-485E-B8BC-5EEA1C314189}" srcOrd="2" destOrd="0" presId="urn:microsoft.com/office/officeart/2018/2/layout/IconVerticalSolidList"/>
    <dgm:cxn modelId="{3104CA43-257B-4815-BAAB-D5E93592E3DA}" type="presParOf" srcId="{127B43F5-B284-40E1-8A73-DE2E4E37C8C1}" destId="{B571BA2E-030D-4D4A-AADE-7D7A7D381A22}" srcOrd="3" destOrd="0" presId="urn:microsoft.com/office/officeart/2018/2/layout/IconVerticalSolidList"/>
    <dgm:cxn modelId="{D5BC579E-529D-4B91-A5EF-ADF30861EC4E}" type="presParOf" srcId="{1DB76866-D606-4AE2-81DB-2FEC759AEEC1}" destId="{342D29DF-81A1-44E4-8896-36DAD959F8CE}" srcOrd="1" destOrd="0" presId="urn:microsoft.com/office/officeart/2018/2/layout/IconVerticalSolidList"/>
    <dgm:cxn modelId="{81D44F97-3234-4D21-940A-C68467683059}" type="presParOf" srcId="{1DB76866-D606-4AE2-81DB-2FEC759AEEC1}" destId="{ED15F08D-7A7C-4191-ADFC-54753736FF84}" srcOrd="2" destOrd="0" presId="urn:microsoft.com/office/officeart/2018/2/layout/IconVerticalSolidList"/>
    <dgm:cxn modelId="{1881A311-9E14-4B87-80B9-47D677BC2E77}" type="presParOf" srcId="{ED15F08D-7A7C-4191-ADFC-54753736FF84}" destId="{E5FD099D-C5F9-4A70-8FEE-BEBFDB55D430}" srcOrd="0" destOrd="0" presId="urn:microsoft.com/office/officeart/2018/2/layout/IconVerticalSolidList"/>
    <dgm:cxn modelId="{34BA2B67-AE0B-4F47-B0FF-BCBF0CF07361}" type="presParOf" srcId="{ED15F08D-7A7C-4191-ADFC-54753736FF84}" destId="{C7A93704-3F10-483F-83D2-A881CBCD68D8}" srcOrd="1" destOrd="0" presId="urn:microsoft.com/office/officeart/2018/2/layout/IconVerticalSolidList"/>
    <dgm:cxn modelId="{ABA09588-B582-4FA7-A662-B22247350F19}" type="presParOf" srcId="{ED15F08D-7A7C-4191-ADFC-54753736FF84}" destId="{AEB5E464-E0FF-4EE9-8E3B-EA5FEF04FEA7}" srcOrd="2" destOrd="0" presId="urn:microsoft.com/office/officeart/2018/2/layout/IconVerticalSolidList"/>
    <dgm:cxn modelId="{267A941A-0ECE-4166-8BAF-ACB8BF2BF850}" type="presParOf" srcId="{ED15F08D-7A7C-4191-ADFC-54753736FF84}" destId="{ED2EEF10-9ED8-4B7F-A061-1FEFCA2C1D1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F32D2-3A12-418F-BE58-50098960C5DD}">
      <dsp:nvSpPr>
        <dsp:cNvPr id="0" name=""/>
        <dsp:cNvSpPr/>
      </dsp:nvSpPr>
      <dsp:spPr>
        <a:xfrm>
          <a:off x="0" y="494344"/>
          <a:ext cx="5672176" cy="9126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B115DB-C362-4675-9700-C549AF8ADB2C}">
      <dsp:nvSpPr>
        <dsp:cNvPr id="0" name=""/>
        <dsp:cNvSpPr/>
      </dsp:nvSpPr>
      <dsp:spPr>
        <a:xfrm>
          <a:off x="276072" y="699687"/>
          <a:ext cx="501949" cy="5019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71BA2E-030D-4D4A-AADE-7D7A7D381A22}">
      <dsp:nvSpPr>
        <dsp:cNvPr id="0" name=""/>
        <dsp:cNvSpPr/>
      </dsp:nvSpPr>
      <dsp:spPr>
        <a:xfrm>
          <a:off x="1054094" y="494344"/>
          <a:ext cx="4618081" cy="912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87" tIns="96587" rIns="96587" bIns="96587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Почему мы должны доверять ML модели?</a:t>
          </a:r>
        </a:p>
      </dsp:txBody>
      <dsp:txXfrm>
        <a:off x="1054094" y="494344"/>
        <a:ext cx="4618081" cy="912636"/>
      </dsp:txXfrm>
    </dsp:sp>
    <dsp:sp modelId="{E5FD099D-C5F9-4A70-8FEE-BEBFDB55D430}">
      <dsp:nvSpPr>
        <dsp:cNvPr id="0" name=""/>
        <dsp:cNvSpPr/>
      </dsp:nvSpPr>
      <dsp:spPr>
        <a:xfrm>
          <a:off x="0" y="1635139"/>
          <a:ext cx="5672176" cy="9126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A93704-3F10-483F-83D2-A881CBCD68D8}">
      <dsp:nvSpPr>
        <dsp:cNvPr id="0" name=""/>
        <dsp:cNvSpPr/>
      </dsp:nvSpPr>
      <dsp:spPr>
        <a:xfrm>
          <a:off x="276072" y="1840482"/>
          <a:ext cx="501949" cy="5019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2EEF10-9ED8-4B7F-A061-1FEFCA2C1D16}">
      <dsp:nvSpPr>
        <dsp:cNvPr id="0" name=""/>
        <dsp:cNvSpPr/>
      </dsp:nvSpPr>
      <dsp:spPr>
        <a:xfrm>
          <a:off x="1054094" y="1635139"/>
          <a:ext cx="4618081" cy="912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87" tIns="96587" rIns="96587" bIns="96587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Как ML модель делает предсказание?</a:t>
          </a:r>
        </a:p>
      </dsp:txBody>
      <dsp:txXfrm>
        <a:off x="1054094" y="1635139"/>
        <a:ext cx="4618081" cy="912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68244-3956-B341-BB76-259378C5A373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31BCC-59C7-A346-BF77-1848ADC017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5889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31BCC-59C7-A346-BF77-1848ADC017B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851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31BCC-59C7-A346-BF77-1848ADC017B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5894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46CAC-5582-1049-BD04-A399E5D911C3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1661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9080A-4887-482D-92FA-8B1A4FE6DE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34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D646E8-DFA5-6243-4F3A-B46DAA661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160AA11-9B7D-DD66-F561-F9FBAAA52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4AD8DD-9188-3892-EA44-DE7C71328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DBEE-EFA7-5244-AD88-A5CAC6475405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A30068-AF2B-88B9-4813-FF26448C4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90E857-CC76-E7C5-00CF-6C2AFF921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1B825-432E-B540-A2AC-AB0C6883F4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036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6773A7-DBF8-8D9A-A216-7811C4AA2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E2212C7-55E4-1015-BEB1-142EEDB1F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AFCF35-BA4A-ECA2-AEDF-EE8A703C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DBEE-EFA7-5244-AD88-A5CAC6475405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D2AE03-1122-CB2E-915F-361B5919F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5BA195-F05E-C7A9-B4AC-C0351A340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1B825-432E-B540-A2AC-AB0C6883F4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7133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343C306-1706-26B4-206F-ADF9870507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E151E67-C9A4-7825-BE6B-44AC28A2E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324A74-AADF-BA60-42FC-45D4344F1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DBEE-EFA7-5244-AD88-A5CAC6475405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B9A6B8-19F9-8B5B-BF38-1D4890370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44C45F-AB09-CDAD-DA56-C535A30A4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1B825-432E-B540-A2AC-AB0C6883F4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633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1E276-F9D1-D096-3603-194459C2A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4BD24F-9DAA-41CE-C83B-0F3B9E342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BAA3F6-84D3-9E5C-CBC0-47745339F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DBEE-EFA7-5244-AD88-A5CAC6475405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2241F5-9800-751E-07DC-F7178DD1F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08AB1F-BE6B-51E3-8249-D9A742E9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1B825-432E-B540-A2AC-AB0C6883F4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8983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F9B1A-D258-F50A-A6F8-9FF205E9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913323-AA3C-2E37-A320-42B425E7A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B04103-A00F-1485-4FFB-5023F52DB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DBEE-EFA7-5244-AD88-A5CAC6475405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33CDFA-C9F4-E6DB-70DD-C04AA4BB8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FF3F50-1881-2228-31B7-F9BAFC70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1B825-432E-B540-A2AC-AB0C6883F4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7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5AF705-DD1C-8A1B-6B9A-8E56D2F81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276926-F4BD-6A29-4B1A-F7E16DDC37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93A66CB-2BD5-D808-8E5D-E80F54C65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CB06601-320C-EEF0-DA48-026C627C9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DBEE-EFA7-5244-AD88-A5CAC6475405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ECFFF21-1494-F909-573B-FACC1FB11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A056B1-C47A-8A4B-8ACA-86F1C8405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1B825-432E-B540-A2AC-AB0C6883F4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713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F7FC0B-8E40-B1D8-6AB4-45C7EE7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3AE93E-D0DC-A318-0DB6-5DF80418B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60D70E-A265-0445-BB86-A025F375A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465F9A0-FB18-7B5C-2955-4427266F07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FD4111E-CC10-9466-1F18-E60DD60051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CA876F3-FEDD-4697-8B47-5EE6EB226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DBEE-EFA7-5244-AD88-A5CAC6475405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A3A0C4C-D68F-27AF-D504-AA56FAF64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81C0E1C-45E5-CCC8-958E-EEC7D0235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1B825-432E-B540-A2AC-AB0C6883F4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303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A79600-F531-E949-2DEE-426B6B5C4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D226A56-1707-139B-DE5F-2EA2B9920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DBEE-EFA7-5244-AD88-A5CAC6475405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E04799B-DE9C-BD57-2738-44DCA7528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C4ABDFF-D7A7-3E57-0489-2512B6DBC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1B825-432E-B540-A2AC-AB0C6883F4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322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72002C5-B068-BC3E-3EBA-5D0B022EA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DBEE-EFA7-5244-AD88-A5CAC6475405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A7390BE-2102-938C-F8A5-3DED1E108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C20CBC-DA70-8DF2-DEE9-920E37D10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1B825-432E-B540-A2AC-AB0C6883F4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714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AF030D-CFF4-A873-9DFD-0E996144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5547B4-079D-79B0-F9CA-91B01FE64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6FBD5F4-6D26-39F1-271F-47CAD8B51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3DE6361-FD11-D7DA-7B7E-FE8129A16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DBEE-EFA7-5244-AD88-A5CAC6475405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4ACEB4-0BE2-AF69-8B5F-7541F1962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E030801-AA91-8758-850E-E3A894AE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1B825-432E-B540-A2AC-AB0C6883F4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304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157BAA-8958-6030-C002-57D7F604D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D5D6FF-C900-F34A-553B-C2A88F835D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435875-9F92-E522-1A96-7C66B539E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50FDB8D-C224-C4AA-8622-88A6923A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DBEE-EFA7-5244-AD88-A5CAC6475405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BEC447-6B64-38EB-2791-5B569053A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693FBC5-13E6-2C48-F3C8-0EC40950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1B825-432E-B540-A2AC-AB0C6883F4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495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8B053F-24F6-0536-7201-BFA5783AB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A23D44-9A5C-EAAC-817A-B6E0A0513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4DD5E3-0263-BF91-7911-A598BC71F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DCDBEE-EFA7-5244-AD88-A5CAC6475405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6F9096-7019-1B07-2849-658F68E29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FEF489-F25F-20E4-38E4-8400596E3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D1B825-432E-B540-A2AC-AB0C6883F4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765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neerc.ifmo.ru/wiki/index.php?title=&#1040;&#1074;&#1090;&#1086;&#1084;&#1072;&#1090;&#1080;&#1095;&#1077;&#1089;&#1082;&#1086;&#1077;_&#1084;&#1072;&#1096;&#1080;&#1085;&#1085;&#1086;&#1077;_&#1086;&#1073;&#1091;&#1095;&#1077;&#1085;&#1080;&#1077;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shapley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shap.readthedocs.io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ausalinference.gitlab.io/kdd-tutorial" TargetMode="External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eg"/><Relationship Id="rId4" Type="http://schemas.openxmlformats.org/officeDocument/2006/relationships/hyperlink" Target="https://www.tylervigen.com/spurious-correlation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adyneal.com/Introduction_to_Causal_Inference-Dec17_2020-Neal.pdf" TargetMode="External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ausalinference.gitlab.io/kdd-tutorial" TargetMode="External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://plato.stanford.edu/entries/causation-mani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matheusfacure.github.io/python-causality-handbook/landing-page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45/3241036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50.emf"/><Relationship Id="rId7" Type="http://schemas.openxmlformats.org/officeDocument/2006/relationships/image" Target="../media/image49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0.png"/><Relationship Id="rId5" Type="http://schemas.openxmlformats.org/officeDocument/2006/relationships/image" Target="../media/image52.emf"/><Relationship Id="rId4" Type="http://schemas.openxmlformats.org/officeDocument/2006/relationships/image" Target="../media/image51.emf"/><Relationship Id="rId9" Type="http://schemas.openxmlformats.org/officeDocument/2006/relationships/hyperlink" Target="https://www.bradyneal.com/Introduction_to_Causal_Inference-Dec17_2020-Neal.pdf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ccd.pitt.edu/tools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causal-learn.readthedocs.io/en/latest/index.html" TargetMode="Externa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-why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withpanda.com/2020/09/20/what-is-genetic-algorith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7C6AC6-7B37-0FD8-3F94-A58BD30FE3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5. За пределами обучения с учителем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191EDC-8D1A-5E9F-4DC5-73A63C770C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8952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Круговая стрелка 13">
            <a:extLst>
              <a:ext uri="{FF2B5EF4-FFF2-40B4-BE49-F238E27FC236}">
                <a16:creationId xmlns:a16="http://schemas.microsoft.com/office/drawing/2014/main" id="{F9290AC5-BD7C-97BA-7F36-37A7C753F994}"/>
              </a:ext>
            </a:extLst>
          </p:cNvPr>
          <p:cNvSpPr/>
          <p:nvPr/>
        </p:nvSpPr>
        <p:spPr>
          <a:xfrm rot="5400000">
            <a:off x="2178107" y="-1526630"/>
            <a:ext cx="5050554" cy="991125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59082"/>
              <a:gd name="adj5" fmla="val 125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F47032-ED87-FB10-C939-73DD98A3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AutoML</a:t>
            </a:r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1261FF84-7EF0-A603-02F3-227368CA8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772" y="2020848"/>
            <a:ext cx="6989380" cy="26699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19E9A9-CC34-0C48-A4D3-02738C90BAF8}"/>
              </a:ext>
            </a:extLst>
          </p:cNvPr>
          <p:cNvSpPr txBox="1"/>
          <p:nvPr/>
        </p:nvSpPr>
        <p:spPr>
          <a:xfrm>
            <a:off x="2259725" y="6097248"/>
            <a:ext cx="6547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hlinkClick r:id="rId3"/>
              </a:rPr>
              <a:t>http://neerc.ifmo.ru/wiki/index.php?title=Автоматическое_машинное_обучение</a:t>
            </a:r>
            <a:r>
              <a:rPr lang="ru-RU" sz="14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49B319-AD24-9F7D-42D1-B498A1556CD4}"/>
              </a:ext>
            </a:extLst>
          </p:cNvPr>
          <p:cNvSpPr txBox="1"/>
          <p:nvPr/>
        </p:nvSpPr>
        <p:spPr>
          <a:xfrm>
            <a:off x="9824547" y="1313792"/>
            <a:ext cx="22176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u="sng" dirty="0"/>
              <a:t>Библиотеки:</a:t>
            </a:r>
          </a:p>
          <a:p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TPOT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Auto-Weka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Auto-</a:t>
            </a:r>
            <a:r>
              <a:rPr lang="en-US" sz="1400" dirty="0" err="1"/>
              <a:t>sklearn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Auto-</a:t>
            </a:r>
            <a:r>
              <a:rPr lang="en-US" sz="1400" dirty="0" err="1"/>
              <a:t>Keras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MLBox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16784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E7AA7E8-8006-4E1F-A566-FCF37EE6F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99C9504-5DDD-9DB7-4B19-7406720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10" y="1598246"/>
            <a:ext cx="4626709" cy="51229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ru-RU" sz="5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Интерпретация моделей машинного обучения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Текст 6">
            <a:extLst>
              <a:ext uri="{FF2B5EF4-FFF2-40B4-BE49-F238E27FC236}">
                <a16:creationId xmlns:a16="http://schemas.microsoft.com/office/drawing/2014/main" id="{B4F53EE6-CF96-981F-A888-D0F7DB84010F}"/>
              </a:ext>
            </a:extLst>
          </p:cNvPr>
          <p:cNvGraphicFramePr/>
          <p:nvPr/>
        </p:nvGraphicFramePr>
        <p:xfrm>
          <a:off x="5792994" y="1590841"/>
          <a:ext cx="5672176" cy="3042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40544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8E59FF-6DE7-7C6C-D7AA-444743382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7" y="936366"/>
            <a:ext cx="3168378" cy="42260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31D602-2A5F-C8CC-5D9C-70D3AA28B6A0}"/>
              </a:ext>
            </a:extLst>
          </p:cNvPr>
          <p:cNvSpPr txBox="1"/>
          <p:nvPr/>
        </p:nvSpPr>
        <p:spPr>
          <a:xfrm>
            <a:off x="146057" y="5320338"/>
            <a:ext cx="36233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hlinkClick r:id="rId3"/>
              </a:rPr>
              <a:t>https://christophm.github.io/interpretable-ml-book/</a:t>
            </a:r>
            <a:r>
              <a:rPr lang="ru-RU" sz="1200" dirty="0"/>
              <a:t> 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FD821C9-F8C7-5BEF-D8EA-ECB638E20EB8}"/>
              </a:ext>
            </a:extLst>
          </p:cNvPr>
          <p:cNvSpPr/>
          <p:nvPr/>
        </p:nvSpPr>
        <p:spPr>
          <a:xfrm>
            <a:off x="5606047" y="801399"/>
            <a:ext cx="4937760" cy="59861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Подходы к интерпретации </a:t>
            </a:r>
            <a:r>
              <a:rPr lang="en-US" dirty="0"/>
              <a:t>ML </a:t>
            </a:r>
            <a:r>
              <a:rPr lang="ru-RU" dirty="0"/>
              <a:t>моделей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547CF-6684-03C4-B781-3EDBAF2C338D}"/>
              </a:ext>
            </a:extLst>
          </p:cNvPr>
          <p:cNvSpPr txBox="1"/>
          <p:nvPr/>
        </p:nvSpPr>
        <p:spPr>
          <a:xfrm>
            <a:off x="4185920" y="2854053"/>
            <a:ext cx="22656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/>
              <a:t>Некоторые модели (линейные или деревья) считаются интерпретируемыми из-за их простой структуры </a:t>
            </a:r>
          </a:p>
          <a:p>
            <a:endParaRPr lang="ru-RU" sz="1200" dirty="0"/>
          </a:p>
          <a:p>
            <a:r>
              <a:rPr lang="ru-RU" sz="1200" dirty="0"/>
              <a:t>Интерпретируемость </a:t>
            </a:r>
            <a:r>
              <a:rPr lang="ru-RU" sz="1200" dirty="0" err="1"/>
              <a:t>post</a:t>
            </a:r>
            <a:r>
              <a:rPr lang="ru-RU" sz="1200" dirty="0"/>
              <a:t> </a:t>
            </a:r>
            <a:r>
              <a:rPr lang="ru-RU" sz="1200" dirty="0" err="1"/>
              <a:t>hoc</a:t>
            </a:r>
            <a:r>
              <a:rPr lang="ru-RU" sz="1200" dirty="0"/>
              <a:t> относится к интерпретации </a:t>
            </a:r>
            <a:r>
              <a:rPr lang="en-US" sz="1200" dirty="0"/>
              <a:t>black-box </a:t>
            </a:r>
            <a:r>
              <a:rPr lang="ru-RU" sz="1200" dirty="0"/>
              <a:t>моделей (нейронная сеть или ансамбли), путем применения методов интерпретации после обучения модели.</a:t>
            </a: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92D93936-8C50-8936-8DC5-A161F3AB9BF6}"/>
              </a:ext>
            </a:extLst>
          </p:cNvPr>
          <p:cNvSpPr/>
          <p:nvPr/>
        </p:nvSpPr>
        <p:spPr>
          <a:xfrm>
            <a:off x="4234445" y="2021109"/>
            <a:ext cx="2194560" cy="6502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Intrinsic or </a:t>
            </a:r>
            <a:r>
              <a:rPr lang="ru-RU" sz="1400" dirty="0" err="1"/>
              <a:t>post</a:t>
            </a:r>
            <a:r>
              <a:rPr lang="ru-RU" sz="1400" dirty="0"/>
              <a:t> </a:t>
            </a:r>
            <a:r>
              <a:rPr lang="ru-RU" sz="1400" dirty="0" err="1"/>
              <a:t>hoc</a:t>
            </a:r>
            <a:r>
              <a:rPr lang="ru-RU" sz="1400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D6CD7B-5FA6-44A8-C7E8-DB51D5FE7632}"/>
              </a:ext>
            </a:extLst>
          </p:cNvPr>
          <p:cNvSpPr txBox="1"/>
          <p:nvPr/>
        </p:nvSpPr>
        <p:spPr>
          <a:xfrm>
            <a:off x="7087130" y="2850109"/>
            <a:ext cx="234923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/>
              <a:t>Некоторые методы предназначены для одной конкретной модели и в значительной степени зависят от ее возможностей. </a:t>
            </a:r>
            <a:endParaRPr lang="en-US" sz="1200" dirty="0"/>
          </a:p>
          <a:p>
            <a:endParaRPr lang="en-US" sz="1200" dirty="0"/>
          </a:p>
          <a:p>
            <a:r>
              <a:rPr lang="ru-RU" sz="1200" dirty="0"/>
              <a:t>Инструменты, не зависящие от модели, могут быть использованы для любой модели машинного обучения, независимо от ее сложности.</a:t>
            </a: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B673755A-3F82-348F-87E8-10B93D7BBCED}"/>
              </a:ext>
            </a:extLst>
          </p:cNvPr>
          <p:cNvSpPr/>
          <p:nvPr/>
        </p:nvSpPr>
        <p:spPr>
          <a:xfrm>
            <a:off x="7087130" y="2018824"/>
            <a:ext cx="2194560" cy="6502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Model-specific or model-agnostic?</a:t>
            </a:r>
            <a:endParaRPr lang="ru-RU" sz="1400"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0F08E98-29FF-E4CE-ED81-DB03636C9D8A}"/>
              </a:ext>
            </a:extLst>
          </p:cNvPr>
          <p:cNvSpPr/>
          <p:nvPr/>
        </p:nvSpPr>
        <p:spPr>
          <a:xfrm>
            <a:off x="9919495" y="2018824"/>
            <a:ext cx="2194560" cy="6502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Local or global?</a:t>
            </a:r>
            <a:endParaRPr lang="ru-RU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DF852D-3367-D165-16C4-1D217174C01A}"/>
              </a:ext>
            </a:extLst>
          </p:cNvPr>
          <p:cNvSpPr txBox="1"/>
          <p:nvPr/>
        </p:nvSpPr>
        <p:spPr>
          <a:xfrm>
            <a:off x="9919495" y="2854053"/>
            <a:ext cx="20602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/>
              <a:t>Объясняет ли метод интерпретации отдельное предсказание или все поведение модели?</a:t>
            </a:r>
          </a:p>
        </p:txBody>
      </p:sp>
      <p:cxnSp>
        <p:nvCxnSpPr>
          <p:cNvPr id="18" name="Соединительная линия уступом 17">
            <a:extLst>
              <a:ext uri="{FF2B5EF4-FFF2-40B4-BE49-F238E27FC236}">
                <a16:creationId xmlns:a16="http://schemas.microsoft.com/office/drawing/2014/main" id="{ED2D4B09-CD9E-8A56-5D97-445E81AE0793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rot="5400000">
            <a:off x="6392780" y="338961"/>
            <a:ext cx="621093" cy="274320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Соединительная линия уступом 19">
            <a:extLst>
              <a:ext uri="{FF2B5EF4-FFF2-40B4-BE49-F238E27FC236}">
                <a16:creationId xmlns:a16="http://schemas.microsoft.com/office/drawing/2014/main" id="{017F2A21-E756-66FF-7F74-FF11BA202313}"/>
              </a:ext>
            </a:extLst>
          </p:cNvPr>
          <p:cNvCxnSpPr>
            <a:stCxn id="7" idx="2"/>
            <a:endCxn id="13" idx="0"/>
          </p:cNvCxnSpPr>
          <p:nvPr/>
        </p:nvCxnSpPr>
        <p:spPr>
          <a:xfrm rot="16200000" flipH="1">
            <a:off x="7820264" y="1654678"/>
            <a:ext cx="618808" cy="10948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Соединительная линия уступом 21">
            <a:extLst>
              <a:ext uri="{FF2B5EF4-FFF2-40B4-BE49-F238E27FC236}">
                <a16:creationId xmlns:a16="http://schemas.microsoft.com/office/drawing/2014/main" id="{8D152807-5E48-8A93-385D-6E19A7FBA87F}"/>
              </a:ext>
            </a:extLst>
          </p:cNvPr>
          <p:cNvCxnSpPr>
            <a:stCxn id="7" idx="2"/>
            <a:endCxn id="14" idx="0"/>
          </p:cNvCxnSpPr>
          <p:nvPr/>
        </p:nvCxnSpPr>
        <p:spPr>
          <a:xfrm rot="16200000" flipH="1">
            <a:off x="9236447" y="238496"/>
            <a:ext cx="618808" cy="294184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432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069554-114D-B6F0-60B4-7C6F13A32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5240" cy="1325563"/>
          </a:xfrm>
        </p:spPr>
        <p:txBody>
          <a:bodyPr/>
          <a:lstStyle/>
          <a:p>
            <a:r>
              <a:rPr lang="en-US" dirty="0"/>
              <a:t>Shapley values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0FA729-2A95-A158-825F-5C561C702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85137"/>
            <a:ext cx="3683804" cy="15188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44E3F6-BA0D-D86F-6BC6-C4F3D42F7B82}"/>
              </a:ext>
            </a:extLst>
          </p:cNvPr>
          <p:cNvSpPr txBox="1"/>
          <p:nvPr/>
        </p:nvSpPr>
        <p:spPr>
          <a:xfrm>
            <a:off x="838201" y="1690688"/>
            <a:ext cx="38252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/>
              <a:t>Вы обучили модель машинного обучения для прогнозирования цен на квартиры. Для определенной квартиры она предсказывает стоимость € 300 000, и вам нужно объяснить это предсказание. Площадь квартиры составляет 50 м2 , она расположена на 2 этаже, рядом есть парк, а кошки запрещены.</a:t>
            </a:r>
          </a:p>
          <a:p>
            <a:endParaRPr lang="ru-RU" sz="1200" dirty="0"/>
          </a:p>
          <a:p>
            <a:r>
              <a:rPr lang="ru-RU" sz="1200" dirty="0"/>
              <a:t>Средний прогноз по всем аналогичным квартирам в составляет € 310 000. Какой вклад внесло каждое значение признака в прогноз по сравнению со средним прогнозом?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A24886-F9F0-0735-DB07-3400D3DD2760}"/>
              </a:ext>
            </a:extLst>
          </p:cNvPr>
          <p:cNvSpPr txBox="1"/>
          <p:nvPr/>
        </p:nvSpPr>
        <p:spPr>
          <a:xfrm>
            <a:off x="5554979" y="420271"/>
            <a:ext cx="609600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Рассмотрим кооперативную игру, в которой игроки сотрудничают в коалиции и получают определенный результат от этого сотрудничества.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Известен метод распределения дохода между игроками в зависимости от их вклада в общую сумму выигрыша (</a:t>
            </a:r>
            <a:r>
              <a:rPr lang="en-US" sz="1200" dirty="0"/>
              <a:t>Shapley, 1953</a:t>
            </a:r>
            <a:r>
              <a:rPr lang="ru-RU" sz="1200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Игра</a:t>
            </a:r>
            <a:r>
              <a:rPr lang="en-US" sz="1200" dirty="0"/>
              <a:t> </a:t>
            </a:r>
            <a:r>
              <a:rPr lang="ru-RU" sz="1200" dirty="0"/>
              <a:t>в данном случае  - это задача предсказания для одного экземпляра набора данных.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Выигрыш - это фактическое предсказание для данного экземпляра минус среднее предсказание для всех экземпляров.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Игроки - это значения признаков экземпляра, которые сотрудничают, чтобы получить выигрыш (= предсказать определенное значение).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В нашем примере с квартирой значения признаков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park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nearby</a:t>
            </a:r>
            <a:r>
              <a:rPr lang="ru-RU" sz="1200" dirty="0"/>
              <a:t>,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banned</a:t>
            </a:r>
            <a:r>
              <a:rPr lang="ru-RU" sz="1200" dirty="0"/>
              <a:t>,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50 и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floor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2 </a:t>
            </a:r>
            <a:r>
              <a:rPr lang="ru-RU" sz="1200" dirty="0"/>
              <a:t>работали вместе, чтобы получить предсказание в €300 000.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Наша цель - объяснить разницу между фактическим предсказанием (€ 300 000) и средним предсказанием (€ 310 000): разница составляет -  €10 000.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Ответ может быть, например, таким: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park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nearby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 €30 000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banned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- €10 000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50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+ €10 000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floor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€1 </a:t>
            </a:r>
          </a:p>
          <a:p>
            <a:endParaRPr lang="ru-RU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BA9594-BA18-9CC4-6C5C-E2CC32272FE2}"/>
              </a:ext>
            </a:extLst>
          </p:cNvPr>
          <p:cNvSpPr txBox="1"/>
          <p:nvPr/>
        </p:nvSpPr>
        <p:spPr>
          <a:xfrm>
            <a:off x="3066182" y="6215876"/>
            <a:ext cx="4594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hlinkClick r:id="rId3"/>
              </a:rPr>
              <a:t>https://christophm.github.io/interpretable-ml-book/shapley.html</a:t>
            </a:r>
            <a:r>
              <a:rPr lang="ru-RU" sz="12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CE751-26DD-90A5-758A-584B063F4EB6}"/>
              </a:ext>
            </a:extLst>
          </p:cNvPr>
          <p:cNvSpPr txBox="1"/>
          <p:nvPr/>
        </p:nvSpPr>
        <p:spPr>
          <a:xfrm>
            <a:off x="8907779" y="4487991"/>
            <a:ext cx="2575560" cy="16158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Shapley value </a:t>
            </a:r>
            <a:r>
              <a:rPr lang="ru-RU" sz="1100" dirty="0"/>
              <a:t>это среднее маргинального распределения значения признака во всех возможных коалициях.</a:t>
            </a:r>
            <a:endParaRPr lang="en-US" sz="1100" dirty="0"/>
          </a:p>
          <a:p>
            <a:endParaRPr lang="en-US" sz="1100" dirty="0"/>
          </a:p>
          <a:p>
            <a:r>
              <a:rPr lang="ru-RU" sz="1100" dirty="0"/>
              <a:t>Другими словами, -это среднее изменение в предсказании, которое получает коалиция, когда к ней присоединяется значение признака.</a:t>
            </a:r>
          </a:p>
        </p:txBody>
      </p:sp>
    </p:spTree>
    <p:extLst>
      <p:ext uri="{BB962C8B-B14F-4D97-AF65-F5344CB8AC3E}">
        <p14:creationId xmlns:p14="http://schemas.microsoft.com/office/powerpoint/2010/main" val="2884165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21D742-BE92-981D-7B29-C2420EAA8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Shapley values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4DCE89-0F65-12A8-9B07-3BAE29C88233}"/>
              </a:ext>
            </a:extLst>
          </p:cNvPr>
          <p:cNvSpPr txBox="1"/>
          <p:nvPr/>
        </p:nvSpPr>
        <p:spPr>
          <a:xfrm>
            <a:off x="457199" y="5619095"/>
            <a:ext cx="454152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Lundberg, Scott M.; Lee, </a:t>
            </a:r>
            <a:r>
              <a:rPr lang="en-US" sz="1100" b="0" i="0" u="none" strike="noStrike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sz="11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-In (2017). A Unified Approach to Interpreting Model Predictions. </a:t>
            </a:r>
            <a:r>
              <a:rPr lang="en-US" sz="1100" b="0" i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Advances in Neural Information Processing Systems</a:t>
            </a:r>
            <a:r>
              <a:rPr lang="en-US" sz="11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30: 4765–4774. arXiv:1705.07874 </a:t>
            </a:r>
            <a:endParaRPr lang="ru-RU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9DEF38-A54C-2FD6-20E4-579C02674ED2}"/>
              </a:ext>
            </a:extLst>
          </p:cNvPr>
          <p:cNvSpPr txBox="1"/>
          <p:nvPr/>
        </p:nvSpPr>
        <p:spPr>
          <a:xfrm>
            <a:off x="7247912" y="5919177"/>
            <a:ext cx="37388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Python implementation </a:t>
            </a:r>
            <a:r>
              <a:rPr lang="ru-RU" sz="1200" dirty="0">
                <a:hlinkClick r:id="rId2"/>
              </a:rPr>
              <a:t>https://shap.readthedocs.io/</a:t>
            </a:r>
            <a:endParaRPr lang="ru-RU" sz="1200" dirty="0"/>
          </a:p>
        </p:txBody>
      </p:sp>
      <p:pic>
        <p:nvPicPr>
          <p:cNvPr id="8" name="Рисунок 7" descr="Изображение выглядит как текст, снимок экрана, Шрифт, документ&#10;&#10;Автоматически созданное описание">
            <a:extLst>
              <a:ext uri="{FF2B5EF4-FFF2-40B4-BE49-F238E27FC236}">
                <a16:creationId xmlns:a16="http://schemas.microsoft.com/office/drawing/2014/main" id="{D1CC358D-E9A4-641A-A1E0-BAFEF3357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29" y="2052320"/>
            <a:ext cx="3592304" cy="30378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40B19A-778A-D23E-CF14-5BCD00171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257" y="2390677"/>
            <a:ext cx="5183837" cy="3037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DCE363-9D1D-8599-DCC2-E74AAD15D661}"/>
              </a:ext>
            </a:extLst>
          </p:cNvPr>
          <p:cNvSpPr txBox="1"/>
          <p:nvPr/>
        </p:nvSpPr>
        <p:spPr>
          <a:xfrm>
            <a:off x="6348257" y="297994"/>
            <a:ext cx="531542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200" dirty="0"/>
              <a:t>График значений SHAP каждой характеристики для каждого наблюдения. Признаки сортируются по сумме значений SHAP по всем экземплярам, а значения SHAP используются для отображения распределения влияния каждого признака на результаты модели. Цвет обозначает значение признака (красный - высокое, синий - низкое). Данный график показывает, что высокий </a:t>
            </a:r>
            <a:r>
              <a:rPr lang="ru-RU" sz="1200" dirty="0" err="1"/>
              <a:t>MedInc</a:t>
            </a:r>
            <a:r>
              <a:rPr lang="ru-RU" sz="1200" dirty="0"/>
              <a:t> (медианный доход в группе кварталов) увеличивает прогнозируемую цену дома.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DA531A-562C-5780-C447-A4E2A14C084A}"/>
              </a:ext>
            </a:extLst>
          </p:cNvPr>
          <p:cNvSpPr txBox="1"/>
          <p:nvPr/>
        </p:nvSpPr>
        <p:spPr>
          <a:xfrm>
            <a:off x="7613669" y="2177016"/>
            <a:ext cx="2326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California Housing Dataset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1054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39DE1-F718-CD2A-9C4E-49890E24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Контрфактуальные</a:t>
            </a:r>
            <a:r>
              <a:rPr lang="ru-RU" dirty="0"/>
              <a:t> объяснения</a:t>
            </a:r>
            <a:br>
              <a:rPr lang="ru-RU" dirty="0"/>
            </a:br>
            <a:r>
              <a:rPr lang="en-US" dirty="0"/>
              <a:t>Counterfactual explanations (CE)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31C5E4-08CE-0B9E-A28A-9596B2331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9603"/>
            <a:ext cx="676148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Factual – </a:t>
            </a:r>
            <a:r>
              <a:rPr lang="ru-RU" dirty="0"/>
              <a:t>действительно произошедшее событие</a:t>
            </a:r>
          </a:p>
          <a:p>
            <a:r>
              <a:rPr lang="en-US" dirty="0"/>
              <a:t>Counterfactual – </a:t>
            </a:r>
            <a:r>
              <a:rPr lang="ru-RU" dirty="0"/>
              <a:t>альтернативное событие, которое не произошло</a:t>
            </a:r>
          </a:p>
          <a:p>
            <a:endParaRPr lang="ru-RU" dirty="0"/>
          </a:p>
          <a:p>
            <a:r>
              <a:rPr lang="ru-RU" dirty="0"/>
              <a:t>В философии </a:t>
            </a:r>
            <a:r>
              <a:rPr lang="ru-RU" dirty="0" err="1"/>
              <a:t>контрфактуал</a:t>
            </a:r>
            <a:r>
              <a:rPr lang="ru-RU" dirty="0"/>
              <a:t> определяется как условное утверждение, антецедент (предшествующее событие, помогающее понять настоящее) которого ложен, а </a:t>
            </a:r>
            <a:r>
              <a:rPr lang="ru-RU" dirty="0" err="1"/>
              <a:t>консеквент</a:t>
            </a:r>
            <a:r>
              <a:rPr lang="ru-RU" dirty="0"/>
              <a:t> (следствие) описывает, каким был бы мир, если бы антецедент имел место (ответ на вопрос "что-если"). </a:t>
            </a:r>
          </a:p>
          <a:p>
            <a:endParaRPr lang="ru-RU" dirty="0"/>
          </a:p>
          <a:p>
            <a:r>
              <a:rPr lang="ru-RU" dirty="0" err="1"/>
              <a:t>Контрфактуа́льное</a:t>
            </a:r>
            <a:r>
              <a:rPr lang="ru-RU" dirty="0"/>
              <a:t> </a:t>
            </a:r>
            <a:r>
              <a:rPr lang="ru-RU" dirty="0" err="1"/>
              <a:t>мышле́ние</a:t>
            </a:r>
            <a:r>
              <a:rPr lang="ru-RU" dirty="0"/>
              <a:t>, вид мышления, характеризующийся склонностью человека представлять возможные иные варианты уже произошедших событий, т. е. размышление вопреки фактам.</a:t>
            </a: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F1A25255-71A1-3B50-7895-19E2738505CE}"/>
              </a:ext>
            </a:extLst>
          </p:cNvPr>
          <p:cNvSpPr/>
          <p:nvPr/>
        </p:nvSpPr>
        <p:spPr>
          <a:xfrm>
            <a:off x="8067040" y="2453640"/>
            <a:ext cx="1544320" cy="5283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Антецедент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E1BB8385-7694-B29C-1F6B-2208498C12B0}"/>
              </a:ext>
            </a:extLst>
          </p:cNvPr>
          <p:cNvSpPr/>
          <p:nvPr/>
        </p:nvSpPr>
        <p:spPr>
          <a:xfrm>
            <a:off x="10383520" y="2453640"/>
            <a:ext cx="1544320" cy="5283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err="1">
                <a:solidFill>
                  <a:schemeClr val="tx1"/>
                </a:solidFill>
              </a:rPr>
              <a:t>Консеквент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6" name="Стрелка вправо 5">
            <a:extLst>
              <a:ext uri="{FF2B5EF4-FFF2-40B4-BE49-F238E27FC236}">
                <a16:creationId xmlns:a16="http://schemas.microsoft.com/office/drawing/2014/main" id="{F22BF0B0-39B2-0501-F2C9-42EF0FBCAC32}"/>
              </a:ext>
            </a:extLst>
          </p:cNvPr>
          <p:cNvSpPr/>
          <p:nvPr/>
        </p:nvSpPr>
        <p:spPr>
          <a:xfrm>
            <a:off x="9753600" y="2636520"/>
            <a:ext cx="508000" cy="23876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>
              <a:solidFill>
                <a:schemeClr val="tx1"/>
              </a:solidFill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886FE73-DA58-1C38-4D37-0E735822081B}"/>
              </a:ext>
            </a:extLst>
          </p:cNvPr>
          <p:cNvSpPr/>
          <p:nvPr/>
        </p:nvSpPr>
        <p:spPr>
          <a:xfrm>
            <a:off x="8067040" y="3663632"/>
            <a:ext cx="1544320" cy="52832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Ложный антецедент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D3C84F18-99D0-7046-BC70-2DEEC4A4D308}"/>
              </a:ext>
            </a:extLst>
          </p:cNvPr>
          <p:cNvSpPr/>
          <p:nvPr/>
        </p:nvSpPr>
        <p:spPr>
          <a:xfrm>
            <a:off x="10383520" y="3663632"/>
            <a:ext cx="1544320" cy="52832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err="1">
                <a:solidFill>
                  <a:schemeClr val="bg1"/>
                </a:solidFill>
              </a:rPr>
              <a:t>Контрфактуал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9" name="Стрелка вправо 8">
            <a:extLst>
              <a:ext uri="{FF2B5EF4-FFF2-40B4-BE49-F238E27FC236}">
                <a16:creationId xmlns:a16="http://schemas.microsoft.com/office/drawing/2014/main" id="{543C950A-464A-3809-3A14-37E3199BEB8A}"/>
              </a:ext>
            </a:extLst>
          </p:cNvPr>
          <p:cNvSpPr/>
          <p:nvPr/>
        </p:nvSpPr>
        <p:spPr>
          <a:xfrm>
            <a:off x="9753600" y="3846512"/>
            <a:ext cx="508000" cy="2387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985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9AEB2B-B0F7-CD8E-5922-F5C6A3E2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63D1A41-0A45-8D8B-573C-2BA930004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1737"/>
            <a:ext cx="6151827" cy="40581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C04666-8EAE-E9EE-F90A-A94EB7DA3339}"/>
              </a:ext>
            </a:extLst>
          </p:cNvPr>
          <p:cNvSpPr txBox="1"/>
          <p:nvPr/>
        </p:nvSpPr>
        <p:spPr>
          <a:xfrm>
            <a:off x="7548880" y="2291221"/>
            <a:ext cx="44094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effectLst/>
                <a:ea typeface="Times New Roman" panose="02020603050405020304" pitchFamily="18" charset="0"/>
              </a:rPr>
              <a:t>Заемщику отказано в кредите на основании решения </a:t>
            </a:r>
            <a:r>
              <a:rPr lang="ru-RU" sz="1400" dirty="0" err="1">
                <a:effectLst/>
                <a:ea typeface="Times New Roman" panose="02020603050405020304" pitchFamily="18" charset="0"/>
              </a:rPr>
              <a:t>скорингового</a:t>
            </a:r>
            <a:r>
              <a:rPr lang="ru-RU" sz="1400" dirty="0">
                <a:effectLst/>
                <a:ea typeface="Times New Roman" panose="02020603050405020304" pitchFamily="18" charset="0"/>
              </a:rPr>
              <a:t> алгоритма, используемого в банке. </a:t>
            </a:r>
          </a:p>
          <a:p>
            <a:pPr algn="just"/>
            <a:endParaRPr lang="ru-RU" sz="1400" dirty="0">
              <a:ea typeface="Times New Roman" panose="02020603050405020304" pitchFamily="18" charset="0"/>
            </a:endParaRPr>
          </a:p>
          <a:p>
            <a:pPr algn="just"/>
            <a:r>
              <a:rPr lang="ru-RU" sz="1400" dirty="0">
                <a:effectLst/>
                <a:ea typeface="Times New Roman" panose="02020603050405020304" pitchFamily="18" charset="0"/>
              </a:rPr>
              <a:t>Задачей </a:t>
            </a:r>
            <a:r>
              <a:rPr lang="en-US" sz="1400" dirty="0">
                <a:effectLst/>
                <a:ea typeface="Times New Roman" panose="02020603050405020304" pitchFamily="18" charset="0"/>
              </a:rPr>
              <a:t>CE </a:t>
            </a:r>
            <a:r>
              <a:rPr lang="ru-RU" sz="1400" dirty="0">
                <a:effectLst/>
                <a:ea typeface="Times New Roman" panose="02020603050405020304" pitchFamily="18" charset="0"/>
              </a:rPr>
              <a:t>является генерация для данного заемщика такого профиля, чтобы его заявка была одобрена (например, уменьшение суммы запрашиваемого кредита). </a:t>
            </a:r>
          </a:p>
          <a:p>
            <a:pPr algn="just"/>
            <a:endParaRPr lang="ru-RU" sz="1400" dirty="0">
              <a:ea typeface="Times New Roman" panose="02020603050405020304" pitchFamily="18" charset="0"/>
            </a:endParaRPr>
          </a:p>
          <a:p>
            <a:pPr algn="just"/>
            <a:r>
              <a:rPr lang="ru-RU" sz="1400" dirty="0">
                <a:effectLst/>
                <a:ea typeface="Times New Roman" panose="02020603050405020304" pitchFamily="18" charset="0"/>
              </a:rPr>
              <a:t>Очевидным ограничением при этом является реализуемость предлагаемых изменений. </a:t>
            </a:r>
          </a:p>
          <a:p>
            <a:pPr algn="just"/>
            <a:endParaRPr lang="ru-RU" sz="1400" dirty="0">
              <a:ea typeface="Times New Roman" panose="02020603050405020304" pitchFamily="18" charset="0"/>
            </a:endParaRPr>
          </a:p>
          <a:p>
            <a:pPr algn="just"/>
            <a:r>
              <a:rPr lang="en-US" sz="1400" dirty="0">
                <a:effectLst/>
                <a:ea typeface="Times New Roman" panose="02020603050405020304" pitchFamily="18" charset="0"/>
              </a:rPr>
              <a:t>CE </a:t>
            </a:r>
            <a:r>
              <a:rPr lang="ru-RU" sz="1400" dirty="0">
                <a:effectLst/>
                <a:ea typeface="Times New Roman" panose="02020603050405020304" pitchFamily="18" charset="0"/>
              </a:rPr>
              <a:t>относится к группе локальных методов объяснения постфактум, поскольку объясняет решение обученной модели, трактуемой как черный ящик, для конкретного образца.  </a:t>
            </a:r>
          </a:p>
        </p:txBody>
      </p:sp>
    </p:spTree>
    <p:extLst>
      <p:ext uri="{BB962C8B-B14F-4D97-AF65-F5344CB8AC3E}">
        <p14:creationId xmlns:p14="http://schemas.microsoft.com/office/powerpoint/2010/main" val="1236818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32EDE8-6164-1A19-E671-66BF7F22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методов </a:t>
            </a:r>
            <a:r>
              <a:rPr lang="en-US" dirty="0"/>
              <a:t>CE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D05ABC0-5B2C-A7C3-B7C7-FF295143D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9520" y="1768625"/>
            <a:ext cx="8346702" cy="32399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72C8FE-A319-61D4-05DE-D213238AFE27}"/>
              </a:ext>
            </a:extLst>
          </p:cNvPr>
          <p:cNvSpPr txBox="1"/>
          <p:nvPr/>
        </p:nvSpPr>
        <p:spPr>
          <a:xfrm>
            <a:off x="1483360" y="5083103"/>
            <a:ext cx="2487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accent4"/>
                </a:solidFill>
              </a:rPr>
              <a:t>Для каждого </a:t>
            </a:r>
            <a:r>
              <a:rPr lang="ru-RU" sz="1200" dirty="0" err="1">
                <a:solidFill>
                  <a:schemeClr val="accent4"/>
                </a:solidFill>
              </a:rPr>
              <a:t>фактуала</a:t>
            </a:r>
            <a:r>
              <a:rPr lang="ru-RU" sz="1200" dirty="0">
                <a:solidFill>
                  <a:schemeClr val="accent4"/>
                </a:solidFill>
              </a:rPr>
              <a:t> решается задача оптимизации.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ECD62-0C72-D04E-AF24-AD74E788378F}"/>
              </a:ext>
            </a:extLst>
          </p:cNvPr>
          <p:cNvSpPr txBox="1"/>
          <p:nvPr/>
        </p:nvSpPr>
        <p:spPr>
          <a:xfrm>
            <a:off x="4307116" y="5003488"/>
            <a:ext cx="2487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accent4"/>
                </a:solidFill>
              </a:rPr>
              <a:t>В обучающих данных выбираются кейсы, наиболее близкие к исследуемому </a:t>
            </a:r>
            <a:r>
              <a:rPr lang="ru-RU" sz="1200" dirty="0" err="1">
                <a:solidFill>
                  <a:schemeClr val="accent4"/>
                </a:solidFill>
              </a:rPr>
              <a:t>фактуалу</a:t>
            </a:r>
            <a:r>
              <a:rPr lang="ru-RU" sz="1200" dirty="0">
                <a:solidFill>
                  <a:schemeClr val="accent4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00E841-1270-BEE5-DBCB-E8538E71C081}"/>
              </a:ext>
            </a:extLst>
          </p:cNvPr>
          <p:cNvSpPr txBox="1"/>
          <p:nvPr/>
        </p:nvSpPr>
        <p:spPr>
          <a:xfrm>
            <a:off x="7038755" y="5095820"/>
            <a:ext cx="2547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accent4"/>
                </a:solidFill>
              </a:rPr>
              <a:t>Модель обучается генерировать данные, из них извлекаются </a:t>
            </a:r>
            <a:r>
              <a:rPr lang="ru-RU" sz="1200" dirty="0" err="1">
                <a:solidFill>
                  <a:schemeClr val="accent4"/>
                </a:solidFill>
              </a:rPr>
              <a:t>контрфактуалы</a:t>
            </a:r>
            <a:r>
              <a:rPr lang="ru-RU" sz="1200" dirty="0">
                <a:solidFill>
                  <a:schemeClr val="accent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069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E3C48C0-635B-361B-E0F6-804FB27A6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Каузальное моделирование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7D40CE9-BABE-BC51-2269-37C31BD00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8228" y="5972174"/>
            <a:ext cx="8578699" cy="50482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935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0BE9FD-0797-B428-45E0-42F6A161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важна причинность?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239F75-F3BC-2A0D-4E26-1F9A98EA2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Все возрастающий объем данных</a:t>
            </a:r>
          </a:p>
          <a:p>
            <a:r>
              <a:rPr lang="ru-RU" dirty="0"/>
              <a:t>Высокоточные предиктивные модели</a:t>
            </a:r>
          </a:p>
          <a:p>
            <a:r>
              <a:rPr lang="ru-RU" dirty="0"/>
              <a:t>Могут ли предиктивные модели служить надежным основанием для принятия решений?</a:t>
            </a:r>
          </a:p>
        </p:txBody>
      </p:sp>
    </p:spTree>
    <p:extLst>
      <p:ext uri="{BB962C8B-B14F-4D97-AF65-F5344CB8AC3E}">
        <p14:creationId xmlns:p14="http://schemas.microsoft.com/office/powerpoint/2010/main" val="2650691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3A3034-A285-BD7F-A569-F7634DA8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F593B8-5C96-9A90-00DB-21C88E63F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Адаптация к внешней среде:</a:t>
            </a:r>
          </a:p>
          <a:p>
            <a:pPr lvl="1"/>
            <a:r>
              <a:rPr lang="ru-RU" dirty="0"/>
              <a:t>Обучение с подкреплением. </a:t>
            </a:r>
          </a:p>
          <a:p>
            <a:pPr lvl="1"/>
            <a:r>
              <a:rPr lang="ru-RU" dirty="0"/>
              <a:t>Алгоритмы, </a:t>
            </a:r>
          </a:p>
          <a:p>
            <a:pPr lvl="1"/>
            <a:r>
              <a:rPr lang="ru-RU" dirty="0"/>
              <a:t>Автоматическое машинное обучение (</a:t>
            </a:r>
            <a:r>
              <a:rPr lang="en-US" dirty="0" err="1"/>
              <a:t>AutoML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ru-RU" dirty="0"/>
              <a:t>Интерпретация моделей машинного обучения</a:t>
            </a:r>
          </a:p>
          <a:p>
            <a:pPr lvl="1"/>
            <a:r>
              <a:rPr lang="ru-RU" dirty="0"/>
              <a:t>Модель </a:t>
            </a:r>
            <a:r>
              <a:rPr lang="en-US" dirty="0"/>
              <a:t>SHAP.</a:t>
            </a:r>
            <a:endParaRPr lang="ru-RU" dirty="0"/>
          </a:p>
          <a:p>
            <a:pPr lvl="1"/>
            <a:r>
              <a:rPr lang="ru-RU" dirty="0" err="1"/>
              <a:t>Контрфактуальные</a:t>
            </a:r>
            <a:r>
              <a:rPr lang="ru-RU" dirty="0"/>
              <a:t> объяснения.</a:t>
            </a:r>
          </a:p>
          <a:p>
            <a:endParaRPr lang="ru-RU" dirty="0"/>
          </a:p>
          <a:p>
            <a:r>
              <a:rPr lang="ru-RU" dirty="0"/>
              <a:t>Каузальное моделирование. </a:t>
            </a:r>
          </a:p>
          <a:p>
            <a:pPr lvl="1"/>
            <a:r>
              <a:rPr lang="ru-RU" dirty="0"/>
              <a:t>Модель потенциального результата.</a:t>
            </a:r>
          </a:p>
          <a:p>
            <a:pPr lvl="1"/>
            <a:r>
              <a:rPr lang="ru-RU" dirty="0"/>
              <a:t>Лестница причинности Дж. Перла. </a:t>
            </a:r>
          </a:p>
          <a:p>
            <a:pPr lvl="1"/>
            <a:r>
              <a:rPr lang="ru-RU" dirty="0"/>
              <a:t>Графические каузальные модели. </a:t>
            </a:r>
          </a:p>
          <a:p>
            <a:pPr lvl="1"/>
            <a:r>
              <a:rPr lang="ru-RU" dirty="0"/>
              <a:t>Алгоритмы построения каузальных моделей. Пакет </a:t>
            </a:r>
            <a:r>
              <a:rPr lang="en-US" dirty="0"/>
              <a:t>Tetrad.</a:t>
            </a:r>
          </a:p>
        </p:txBody>
      </p:sp>
    </p:spTree>
    <p:extLst>
      <p:ext uri="{BB962C8B-B14F-4D97-AF65-F5344CB8AC3E}">
        <p14:creationId xmlns:p14="http://schemas.microsoft.com/office/powerpoint/2010/main" val="936612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F179D3-82E0-1708-4D28-35BDDFC9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DA3CDFE4-BCAE-40A9-92F3-1F8A479DDAC4}"/>
              </a:ext>
            </a:extLst>
          </p:cNvPr>
          <p:cNvGrpSpPr/>
          <p:nvPr/>
        </p:nvGrpSpPr>
        <p:grpSpPr>
          <a:xfrm>
            <a:off x="1152839" y="2855304"/>
            <a:ext cx="5004951" cy="2139844"/>
            <a:chOff x="1152839" y="2855304"/>
            <a:chExt cx="5004951" cy="2139844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01AE88AF-701D-2CE5-D95D-82E707F3D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8056" y="2855304"/>
              <a:ext cx="1739734" cy="1739734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35CB42B9-F5C7-E07F-5526-EE027F1B5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839" y="2920048"/>
              <a:ext cx="1854200" cy="1676400"/>
            </a:xfrm>
            <a:prstGeom prst="rect">
              <a:avLst/>
            </a:prstGeom>
          </p:spPr>
        </p:pic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9478BADA-AEE8-961C-DC19-849D941B13D0}"/>
                </a:ext>
              </a:extLst>
            </p:cNvPr>
            <p:cNvCxnSpPr>
              <a:cxnSpLocks/>
            </p:cNvCxnSpPr>
            <p:nvPr/>
          </p:nvCxnSpPr>
          <p:spPr>
            <a:xfrm>
              <a:off x="2985515" y="3653385"/>
              <a:ext cx="143254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F656153-1D7C-6E76-EA89-F73A9F46AFD7}"/>
                </a:ext>
              </a:extLst>
            </p:cNvPr>
            <p:cNvSpPr txBox="1"/>
            <p:nvPr/>
          </p:nvSpPr>
          <p:spPr>
            <a:xfrm>
              <a:off x="2256843" y="4595038"/>
              <a:ext cx="25555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/>
                <a:t>Предиктивная модель</a:t>
              </a: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D255810-2086-91E6-B068-D6DF1924FC0C}"/>
              </a:ext>
            </a:extLst>
          </p:cNvPr>
          <p:cNvGrpSpPr/>
          <p:nvPr/>
        </p:nvGrpSpPr>
        <p:grpSpPr>
          <a:xfrm>
            <a:off x="6806870" y="1690688"/>
            <a:ext cx="4412509" cy="4132178"/>
            <a:chOff x="6806870" y="1690688"/>
            <a:chExt cx="4412509" cy="4132178"/>
          </a:xfrm>
        </p:grpSpPr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1562C89-0FFC-3A59-3741-C99A5F861550}"/>
                </a:ext>
              </a:extLst>
            </p:cNvPr>
            <p:cNvGrpSpPr/>
            <p:nvPr/>
          </p:nvGrpSpPr>
          <p:grpSpPr>
            <a:xfrm>
              <a:off x="6806870" y="1690688"/>
              <a:ext cx="4412509" cy="3710883"/>
              <a:chOff x="6806870" y="1690688"/>
              <a:chExt cx="4412509" cy="3710883"/>
            </a:xfrm>
          </p:grpSpPr>
          <p:pic>
            <p:nvPicPr>
              <p:cNvPr id="3" name="Рисунок 2">
                <a:extLst>
                  <a:ext uri="{FF2B5EF4-FFF2-40B4-BE49-F238E27FC236}">
                    <a16:creationId xmlns:a16="http://schemas.microsoft.com/office/drawing/2014/main" id="{F3729626-B85B-982A-E9C3-0DD42D098F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79645" y="3661837"/>
                <a:ext cx="1739734" cy="1739734"/>
              </a:xfrm>
              <a:prstGeom prst="rect">
                <a:avLst/>
              </a:prstGeom>
            </p:spPr>
          </p:pic>
          <p:pic>
            <p:nvPicPr>
              <p:cNvPr id="4" name="Рисунок 3">
                <a:extLst>
                  <a:ext uri="{FF2B5EF4-FFF2-40B4-BE49-F238E27FC236}">
                    <a16:creationId xmlns:a16="http://schemas.microsoft.com/office/drawing/2014/main" id="{2F73A209-639D-5C02-2FB7-1AA3A3492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06870" y="3725171"/>
                <a:ext cx="1854200" cy="1676400"/>
              </a:xfrm>
              <a:prstGeom prst="rect">
                <a:avLst/>
              </a:prstGeom>
            </p:spPr>
          </p:pic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09706BB6-5DF3-5E11-01B3-4655693A9C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88583" y="1690688"/>
                <a:ext cx="1854200" cy="1854200"/>
              </a:xfrm>
              <a:prstGeom prst="rect">
                <a:avLst/>
              </a:prstGeom>
            </p:spPr>
          </p:pic>
          <p:cxnSp>
            <p:nvCxnSpPr>
              <p:cNvPr id="7" name="Прямая со стрелкой 6">
                <a:extLst>
                  <a:ext uri="{FF2B5EF4-FFF2-40B4-BE49-F238E27FC236}">
                    <a16:creationId xmlns:a16="http://schemas.microsoft.com/office/drawing/2014/main" id="{49D4C937-6D75-98DB-9698-5DD00EA7E71F}"/>
                  </a:ext>
                </a:extLst>
              </p:cNvPr>
              <p:cNvCxnSpPr/>
              <p:nvPr/>
            </p:nvCxnSpPr>
            <p:spPr>
              <a:xfrm flipH="1">
                <a:off x="8088583" y="3218213"/>
                <a:ext cx="378523" cy="50695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Прямая со стрелкой 7">
                <a:extLst>
                  <a:ext uri="{FF2B5EF4-FFF2-40B4-BE49-F238E27FC236}">
                    <a16:creationId xmlns:a16="http://schemas.microsoft.com/office/drawing/2014/main" id="{538CCA2A-9604-2D55-9417-8B73DFFE15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56" y="3218213"/>
                <a:ext cx="530352" cy="50695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B17EB8-39C1-CD42-B817-829A27EA8A8F}"/>
                </a:ext>
              </a:extLst>
            </p:cNvPr>
            <p:cNvSpPr txBox="1"/>
            <p:nvPr/>
          </p:nvSpPr>
          <p:spPr>
            <a:xfrm>
              <a:off x="8153248" y="5453534"/>
              <a:ext cx="1987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Каузальная модель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17E3A8E-6612-E45E-2E77-EC1055EF8A77}"/>
              </a:ext>
            </a:extLst>
          </p:cNvPr>
          <p:cNvSpPr txBox="1"/>
          <p:nvPr/>
        </p:nvSpPr>
        <p:spPr>
          <a:xfrm>
            <a:off x="1226115" y="5436488"/>
            <a:ext cx="4617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Решение: заставить всех  носить шорты – это повысит продажи мороженого</a:t>
            </a:r>
          </a:p>
        </p:txBody>
      </p:sp>
    </p:spTree>
    <p:extLst>
      <p:ext uri="{BB962C8B-B14F-4D97-AF65-F5344CB8AC3E}">
        <p14:creationId xmlns:p14="http://schemas.microsoft.com/office/powerpoint/2010/main" val="4011671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9613F-2668-F581-85D0-AB93E0A69524}"/>
              </a:ext>
            </a:extLst>
          </p:cNvPr>
          <p:cNvSpPr txBox="1"/>
          <p:nvPr/>
        </p:nvSpPr>
        <p:spPr>
          <a:xfrm>
            <a:off x="896701" y="406023"/>
            <a:ext cx="9945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0070C0"/>
                </a:solidFill>
              </a:rPr>
              <a:t>Мы можем предсказать поведение пользователя на основе его ленты в социальных сетях?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76A89B-9125-C4A2-5EAC-F444D98CE12D}"/>
              </a:ext>
            </a:extLst>
          </p:cNvPr>
          <p:cNvSpPr txBox="1"/>
          <p:nvPr/>
        </p:nvSpPr>
        <p:spPr>
          <a:xfrm>
            <a:off x="262760" y="6451977"/>
            <a:ext cx="11513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200" dirty="0"/>
              <a:t>Source: Sharma, A., </a:t>
            </a:r>
            <a:r>
              <a:rPr lang="en-US" sz="1200" dirty="0" err="1"/>
              <a:t>Kiciman</a:t>
            </a:r>
            <a:r>
              <a:rPr lang="en-US" sz="1200" dirty="0"/>
              <a:t>, E. (2018). </a:t>
            </a:r>
            <a:r>
              <a:rPr lang="en-US" sz="1200" i="1" dirty="0"/>
              <a:t>Tutorial on Causal Inference and Counterfactual Reasoning</a:t>
            </a:r>
            <a:r>
              <a:rPr lang="en-US" sz="1200" dirty="0"/>
              <a:t>. ACM KDD 2018. </a:t>
            </a:r>
            <a:r>
              <a:rPr lang="en-US" sz="1200" dirty="0">
                <a:hlinkClick r:id="rId3"/>
              </a:rPr>
              <a:t>http://causalinference.gitlab.io/kdd-tutorial</a:t>
            </a:r>
            <a:r>
              <a:rPr lang="en-US" sz="1200" dirty="0"/>
              <a:t> </a:t>
            </a:r>
            <a:endParaRPr lang="ru-RU" sz="1200" dirty="0">
              <a:effectLst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833AF5EC-176E-F6C4-DEBB-DC95D4E860F9}"/>
              </a:ext>
            </a:extLst>
          </p:cNvPr>
          <p:cNvGrpSpPr/>
          <p:nvPr/>
        </p:nvGrpSpPr>
        <p:grpSpPr>
          <a:xfrm>
            <a:off x="1176793" y="806133"/>
            <a:ext cx="9485906" cy="2525464"/>
            <a:chOff x="1176793" y="806133"/>
            <a:chExt cx="9485906" cy="2525464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082BCFE4-D8A2-7814-F402-E6FE90987D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63919" y="1247647"/>
              <a:ext cx="993225" cy="1164419"/>
            </a:xfrm>
            <a:prstGeom prst="rect">
              <a:avLst/>
            </a:prstGeom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6AC31F9F-37B4-9640-514C-32172C1E9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12" y="928576"/>
              <a:ext cx="2579801" cy="1903769"/>
            </a:xfrm>
            <a:prstGeom prst="rect">
              <a:avLst/>
            </a:prstGeom>
          </p:spPr>
        </p:pic>
        <p:cxnSp>
          <p:nvCxnSpPr>
            <p:cNvPr id="7" name="Straight Arrow Connector 5">
              <a:extLst>
                <a:ext uri="{FF2B5EF4-FFF2-40B4-BE49-F238E27FC236}">
                  <a16:creationId xmlns:a16="http://schemas.microsoft.com/office/drawing/2014/main" id="{1A3663D1-FE3F-89EE-3614-F7B42461E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7226" y="1023234"/>
              <a:ext cx="716621" cy="89735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6">
              <a:extLst>
                <a:ext uri="{FF2B5EF4-FFF2-40B4-BE49-F238E27FC236}">
                  <a16:creationId xmlns:a16="http://schemas.microsoft.com/office/drawing/2014/main" id="{2177FB67-E8C0-0C83-ECB8-9A8F32A48751}"/>
                </a:ext>
              </a:extLst>
            </p:cNvPr>
            <p:cNvCxnSpPr/>
            <p:nvPr/>
          </p:nvCxnSpPr>
          <p:spPr>
            <a:xfrm flipV="1">
              <a:off x="4707279" y="1487688"/>
              <a:ext cx="706595" cy="42287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7">
              <a:extLst>
                <a:ext uri="{FF2B5EF4-FFF2-40B4-BE49-F238E27FC236}">
                  <a16:creationId xmlns:a16="http://schemas.microsoft.com/office/drawing/2014/main" id="{430A7081-833C-77C5-173D-A107FCF3C971}"/>
                </a:ext>
              </a:extLst>
            </p:cNvPr>
            <p:cNvCxnSpPr>
              <a:cxnSpLocks/>
            </p:cNvCxnSpPr>
            <p:nvPr/>
          </p:nvCxnSpPr>
          <p:spPr>
            <a:xfrm>
              <a:off x="4697253" y="1890513"/>
              <a:ext cx="657558" cy="32438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8">
              <a:extLst>
                <a:ext uri="{FF2B5EF4-FFF2-40B4-BE49-F238E27FC236}">
                  <a16:creationId xmlns:a16="http://schemas.microsoft.com/office/drawing/2014/main" id="{68331D3B-D485-0DCC-42CD-A5BADFF17A95}"/>
                </a:ext>
              </a:extLst>
            </p:cNvPr>
            <p:cNvCxnSpPr>
              <a:cxnSpLocks/>
            </p:cNvCxnSpPr>
            <p:nvPr/>
          </p:nvCxnSpPr>
          <p:spPr>
            <a:xfrm>
              <a:off x="4682535" y="1870460"/>
              <a:ext cx="716621" cy="71371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99F16AB-BA3A-D83A-FBA3-E7711155E05F}"/>
                    </a:ext>
                  </a:extLst>
                </p:cNvPr>
                <p:cNvSpPr txBox="1"/>
                <p:nvPr/>
              </p:nvSpPr>
              <p:spPr>
                <a:xfrm>
                  <a:off x="3663919" y="2863123"/>
                  <a:ext cx="489078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/>
                  <a:r>
                    <a:rPr lang="en-US" sz="1800" dirty="0"/>
                    <a:t>Future Activity -&gt; </a:t>
                  </a:r>
                  <a:r>
                    <a:rPr lang="en-US" sz="1800" i="1" dirty="0"/>
                    <a:t>f</a:t>
                  </a:r>
                  <a:r>
                    <a:rPr lang="en-US" sz="1800" dirty="0"/>
                    <a:t>( items in social feed) + 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99F16AB-BA3A-D83A-FBA3-E7711155E0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3919" y="2863123"/>
                  <a:ext cx="4890784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036" t="-6667" b="-2666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0F6D44-7984-8C71-112A-4C7C0574E96D}"/>
                </a:ext>
              </a:extLst>
            </p:cNvPr>
            <p:cNvSpPr txBox="1"/>
            <p:nvPr/>
          </p:nvSpPr>
          <p:spPr>
            <a:xfrm>
              <a:off x="1361672" y="1685794"/>
              <a:ext cx="1596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Предсказание:</a:t>
              </a:r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EB7A0CC7-0052-AF05-4A61-90C569634317}"/>
                </a:ext>
              </a:extLst>
            </p:cNvPr>
            <p:cNvSpPr/>
            <p:nvPr/>
          </p:nvSpPr>
          <p:spPr>
            <a:xfrm>
              <a:off x="1176793" y="806133"/>
              <a:ext cx="9485906" cy="25254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2A0831AB-E1A2-96A9-60FD-007BC56DFB4E}"/>
              </a:ext>
            </a:extLst>
          </p:cNvPr>
          <p:cNvGrpSpPr/>
          <p:nvPr/>
        </p:nvGrpSpPr>
        <p:grpSpPr>
          <a:xfrm>
            <a:off x="1176793" y="3513900"/>
            <a:ext cx="9485906" cy="2525464"/>
            <a:chOff x="1176793" y="3513900"/>
            <a:chExt cx="9485906" cy="252546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0832666-2066-01E7-9065-73303EAD9F7D}"/>
                </a:ext>
              </a:extLst>
            </p:cNvPr>
            <p:cNvSpPr txBox="1"/>
            <p:nvPr/>
          </p:nvSpPr>
          <p:spPr>
            <a:xfrm>
              <a:off x="1306013" y="4211258"/>
              <a:ext cx="230224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0070C0"/>
                  </a:solidFill>
                </a:rPr>
                <a:t>Решение</a:t>
              </a:r>
              <a:r>
                <a:rPr lang="ru-RU" dirty="0"/>
                <a:t>: если мы изменим то, что он видит в ленте, это повлияет на его предпочтения?</a:t>
              </a:r>
            </a:p>
          </p:txBody>
        </p: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5D456281-FD88-3902-FF47-C0EDA87EF302}"/>
                </a:ext>
              </a:extLst>
            </p:cNvPr>
            <p:cNvSpPr/>
            <p:nvPr/>
          </p:nvSpPr>
          <p:spPr>
            <a:xfrm>
              <a:off x="1176793" y="3513900"/>
              <a:ext cx="9485906" cy="25254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B24B0C52-ED35-C54B-9CF7-9D4DD408C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77802" y="3721189"/>
              <a:ext cx="5510253" cy="2056909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AC24262-162C-AE88-51FE-13FE2AF4AB56}"/>
                </a:ext>
              </a:extLst>
            </p:cNvPr>
            <p:cNvSpPr txBox="1"/>
            <p:nvPr/>
          </p:nvSpPr>
          <p:spPr>
            <a:xfrm>
              <a:off x="7191954" y="3538886"/>
              <a:ext cx="303342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100" dirty="0"/>
                <a:t>Предиктивная способность модели</a:t>
              </a:r>
            </a:p>
            <a:p>
              <a:pPr algn="ctr"/>
              <a:r>
                <a:rPr lang="ru-RU" sz="1100" dirty="0"/>
                <a:t>объясняется скрытыми факторами, которые она не учитывает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7917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FC19F1-15B3-1671-F583-DED67E71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does not imply Causation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5EA998-9A1A-BA2A-AB4F-5A568A613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590464"/>
            <a:ext cx="4494082" cy="3903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FEE31E-388C-92AE-DC22-A500AE02B20A}"/>
              </a:ext>
            </a:extLst>
          </p:cNvPr>
          <p:cNvSpPr txBox="1"/>
          <p:nvPr/>
        </p:nvSpPr>
        <p:spPr>
          <a:xfrm>
            <a:off x="838200" y="5611397"/>
            <a:ext cx="449408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Messerli, F. H. (2012). Chocolate consumption, cognitive function, and Nobel laureates. </a:t>
            </a:r>
            <a:r>
              <a:rPr lang="en-US" sz="10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New England Journal of Medicine</a:t>
            </a:r>
            <a:r>
              <a:rPr lang="en-US" sz="10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0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367</a:t>
            </a:r>
            <a:r>
              <a:rPr lang="en-US" sz="10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(16), 1562-1564.</a:t>
            </a:r>
            <a:endParaRPr lang="ru-RU" sz="1000" dirty="0"/>
          </a:p>
        </p:txBody>
      </p:sp>
      <p:pic>
        <p:nvPicPr>
          <p:cNvPr id="7" name="Рисунок 6" descr="Изображение выглядит как линия, График, диаграмм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8932125D-DF3D-7CC2-37D5-DC9F9C0BD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689" y="3079899"/>
            <a:ext cx="6192174" cy="1798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9E416D-29AB-01C6-C964-7B2897C9517B}"/>
              </a:ext>
            </a:extLst>
          </p:cNvPr>
          <p:cNvSpPr txBox="1"/>
          <p:nvPr/>
        </p:nvSpPr>
        <p:spPr>
          <a:xfrm>
            <a:off x="6937322" y="5186118"/>
            <a:ext cx="44164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359907"/>
                </a:solidFill>
                <a:effectLst/>
                <a:latin typeface="BeraSansMono"/>
                <a:hlinkClick r:id="rId4"/>
              </a:rPr>
              <a:t>https://www.tylervigen.com/spurious-correlations</a:t>
            </a:r>
            <a:r>
              <a:rPr lang="en-US" sz="1400" dirty="0">
                <a:solidFill>
                  <a:srgbClr val="359907"/>
                </a:solidFill>
                <a:effectLst/>
                <a:latin typeface="BeraSansMono"/>
              </a:rPr>
              <a:t>  </a:t>
            </a:r>
            <a:endParaRPr lang="en-US" dirty="0">
              <a:effectLst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F34FC3F-0921-59C7-CBEE-812D5A54C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8991" y="1201127"/>
            <a:ext cx="1086872" cy="16332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48685D-18B1-E09B-3ADF-FF714749C266}"/>
              </a:ext>
            </a:extLst>
          </p:cNvPr>
          <p:cNvSpPr txBox="1"/>
          <p:nvPr/>
        </p:nvSpPr>
        <p:spPr>
          <a:xfrm>
            <a:off x="838200" y="6231265"/>
            <a:ext cx="11051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Note: </a:t>
            </a:r>
            <a:r>
              <a:rPr lang="ru-RU" sz="1400" dirty="0"/>
              <a:t>«Корреляция» часто используется как синоним статистической зависимости. Однако технически «корреляция» является лишь мерой линейной статистической зависимости. Более адекватный термин для обозначения такой зависимости «</a:t>
            </a:r>
            <a:r>
              <a:rPr lang="ru-RU" sz="1400" dirty="0">
                <a:solidFill>
                  <a:schemeClr val="accent2"/>
                </a:solidFill>
              </a:rPr>
              <a:t>ассоциация</a:t>
            </a:r>
            <a:r>
              <a:rPr lang="ru-RU" sz="14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4087899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56FF1-9F6D-16FB-F466-5634BF528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Если спать в обуви, утром болит голова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616BD7C9-3B7F-AECF-376C-0F83026CBBC2}"/>
              </a:ext>
            </a:extLst>
          </p:cNvPr>
          <p:cNvGrpSpPr/>
          <p:nvPr/>
        </p:nvGrpSpPr>
        <p:grpSpPr>
          <a:xfrm>
            <a:off x="1516042" y="2487126"/>
            <a:ext cx="4183967" cy="1939551"/>
            <a:chOff x="1073833" y="2025461"/>
            <a:chExt cx="4183967" cy="1939551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D8100EAC-5062-C782-B4E1-012246A46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3833" y="2025461"/>
              <a:ext cx="4183967" cy="140353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B89000-6D87-AD78-E951-88C504A6CFEF}"/>
                </a:ext>
              </a:extLst>
            </p:cNvPr>
            <p:cNvSpPr txBox="1"/>
            <p:nvPr/>
          </p:nvSpPr>
          <p:spPr>
            <a:xfrm>
              <a:off x="2330971" y="3595680"/>
              <a:ext cx="1374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Ассоциация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231BE76-B377-6477-5B68-521F747C3C45}"/>
              </a:ext>
            </a:extLst>
          </p:cNvPr>
          <p:cNvSpPr txBox="1"/>
          <p:nvPr/>
        </p:nvSpPr>
        <p:spPr>
          <a:xfrm>
            <a:off x="965617" y="6338986"/>
            <a:ext cx="10482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</a:rPr>
              <a:t>Neal, B. (2020). </a:t>
            </a:r>
            <a:r>
              <a:rPr lang="en-US" sz="1400" b="0" i="1" u="none" strike="noStrike" dirty="0">
                <a:solidFill>
                  <a:srgbClr val="222222"/>
                </a:solidFill>
                <a:effectLst/>
              </a:rPr>
              <a:t>Introduction to Causal Inference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</a:rPr>
              <a:t>. 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hlinkClick r:id="rId3"/>
              </a:rPr>
              <a:t>https://www.bradyneal.com/Introduction_to_Causal_Inference-Dec17_2020-Neal.pdf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</a:rPr>
              <a:t> </a:t>
            </a:r>
            <a:endParaRPr lang="en-US" sz="1400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096F85D0-4581-49EA-9D5B-96273A73BB4E}"/>
              </a:ext>
            </a:extLst>
          </p:cNvPr>
          <p:cNvGrpSpPr/>
          <p:nvPr/>
        </p:nvGrpSpPr>
        <p:grpSpPr>
          <a:xfrm>
            <a:off x="7264058" y="1908045"/>
            <a:ext cx="3797434" cy="3197654"/>
            <a:chOff x="7264058" y="1908045"/>
            <a:chExt cx="3797434" cy="3197654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3160BDDF-A029-2EBF-5C4A-374CFE1574C4}"/>
                </a:ext>
              </a:extLst>
            </p:cNvPr>
            <p:cNvGrpSpPr/>
            <p:nvPr/>
          </p:nvGrpSpPr>
          <p:grpSpPr>
            <a:xfrm>
              <a:off x="7264058" y="1908045"/>
              <a:ext cx="3797434" cy="3197654"/>
              <a:chOff x="7556366" y="1690688"/>
              <a:chExt cx="3797434" cy="3197654"/>
            </a:xfrm>
          </p:grpSpPr>
          <p:pic>
            <p:nvPicPr>
              <p:cNvPr id="5" name="Рисунок 4" descr="Изображение выглядит как зарисовка, силуэт, рисунок, иллюстрация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486D394B-B852-9772-7CB8-3D64F1E36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03018" y="1690688"/>
                <a:ext cx="2692318" cy="2089658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F7D809-C255-DFAD-D413-E9952047D265}"/>
                  </a:ext>
                </a:extLst>
              </p:cNvPr>
              <p:cNvSpPr txBox="1"/>
              <p:nvPr/>
            </p:nvSpPr>
            <p:spPr>
              <a:xfrm>
                <a:off x="7556366" y="3965012"/>
                <a:ext cx="379743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Причинно-следственная связь:</a:t>
                </a:r>
              </a:p>
              <a:p>
                <a:r>
                  <a:rPr lang="ru-RU" dirty="0"/>
                  <a:t>у сна в обуви и головной боли утром есть общая причина</a:t>
                </a:r>
              </a:p>
            </p:txBody>
          </p:sp>
        </p:grp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615A11A0-5547-D00C-2610-A7679004F430}"/>
                </a:ext>
              </a:extLst>
            </p:cNvPr>
            <p:cNvSpPr/>
            <p:nvPr/>
          </p:nvSpPr>
          <p:spPr>
            <a:xfrm>
              <a:off x="8589363" y="3612040"/>
              <a:ext cx="1026827" cy="2982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79AD4FAA-8CE4-A1FA-F7FE-8015FD4EAD63}"/>
              </a:ext>
            </a:extLst>
          </p:cNvPr>
          <p:cNvGrpSpPr/>
          <p:nvPr/>
        </p:nvGrpSpPr>
        <p:grpSpPr>
          <a:xfrm>
            <a:off x="8551889" y="2239925"/>
            <a:ext cx="3254450" cy="1731820"/>
            <a:chOff x="8551889" y="2239925"/>
            <a:chExt cx="3254450" cy="1731820"/>
          </a:xfrm>
        </p:grpSpPr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A27BD06A-3915-4AD4-660D-45FF8CBF9DFE}"/>
                </a:ext>
              </a:extLst>
            </p:cNvPr>
            <p:cNvCxnSpPr>
              <a:endCxn id="13" idx="3"/>
            </p:cNvCxnSpPr>
            <p:nvPr/>
          </p:nvCxnSpPr>
          <p:spPr>
            <a:xfrm flipV="1">
              <a:off x="8589363" y="3761168"/>
              <a:ext cx="1026827" cy="8858"/>
            </a:xfrm>
            <a:prstGeom prst="straightConnector1">
              <a:avLst/>
            </a:prstGeom>
            <a:ln w="3810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232C30E8-B011-689B-7E93-97390CDD1ABB}"/>
                </a:ext>
              </a:extLst>
            </p:cNvPr>
            <p:cNvSpPr/>
            <p:nvPr/>
          </p:nvSpPr>
          <p:spPr>
            <a:xfrm>
              <a:off x="8551889" y="2845248"/>
              <a:ext cx="981855" cy="639965"/>
            </a:xfrm>
            <a:custGeom>
              <a:avLst/>
              <a:gdLst>
                <a:gd name="connsiteX0" fmla="*/ 0 w 981855"/>
                <a:gd name="connsiteY0" fmla="*/ 639965 h 639965"/>
                <a:gd name="connsiteX1" fmla="*/ 232347 w 981855"/>
                <a:gd name="connsiteY1" fmla="*/ 100319 h 639965"/>
                <a:gd name="connsiteX2" fmla="*/ 622091 w 981855"/>
                <a:gd name="connsiteY2" fmla="*/ 47854 h 639965"/>
                <a:gd name="connsiteX3" fmla="*/ 981855 w 981855"/>
                <a:gd name="connsiteY3" fmla="*/ 624975 h 639965"/>
                <a:gd name="connsiteX4" fmla="*/ 981855 w 981855"/>
                <a:gd name="connsiteY4" fmla="*/ 624975 h 639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855" h="639965">
                  <a:moveTo>
                    <a:pt x="0" y="639965"/>
                  </a:moveTo>
                  <a:cubicBezTo>
                    <a:pt x="64332" y="419484"/>
                    <a:pt x="128665" y="199004"/>
                    <a:pt x="232347" y="100319"/>
                  </a:cubicBezTo>
                  <a:cubicBezTo>
                    <a:pt x="336029" y="1634"/>
                    <a:pt x="497173" y="-39589"/>
                    <a:pt x="622091" y="47854"/>
                  </a:cubicBezTo>
                  <a:cubicBezTo>
                    <a:pt x="747009" y="135297"/>
                    <a:pt x="981855" y="624975"/>
                    <a:pt x="981855" y="624975"/>
                  </a:cubicBezTo>
                  <a:lnTo>
                    <a:pt x="981855" y="62497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DD2D7EF-E81C-D62B-BC5B-7050F97C4806}"/>
                </a:ext>
              </a:extLst>
            </p:cNvPr>
            <p:cNvSpPr txBox="1"/>
            <p:nvPr/>
          </p:nvSpPr>
          <p:spPr>
            <a:xfrm>
              <a:off x="9616190" y="2239925"/>
              <a:ext cx="1552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Confounding association</a:t>
              </a:r>
              <a:endParaRPr lang="ru-RU" dirty="0">
                <a:solidFill>
                  <a:srgbClr val="FF000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B50CAC-805A-92E8-70EA-9CB635884A68}"/>
                </a:ext>
              </a:extLst>
            </p:cNvPr>
            <p:cNvSpPr txBox="1"/>
            <p:nvPr/>
          </p:nvSpPr>
          <p:spPr>
            <a:xfrm>
              <a:off x="10254245" y="3325414"/>
              <a:ext cx="1552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Causal association</a:t>
              </a:r>
              <a:endParaRPr lang="ru-RU" dirty="0">
                <a:solidFill>
                  <a:srgbClr val="0070C0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96DBA2D-1C4C-1D47-398C-6650D48F4E32}"/>
              </a:ext>
            </a:extLst>
          </p:cNvPr>
          <p:cNvSpPr txBox="1"/>
          <p:nvPr/>
        </p:nvSpPr>
        <p:spPr>
          <a:xfrm>
            <a:off x="1883597" y="4812670"/>
            <a:ext cx="34488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Когнитивное искажение:</a:t>
            </a:r>
          </a:p>
          <a:p>
            <a:endParaRPr lang="ru-RU" dirty="0">
              <a:solidFill>
                <a:srgbClr val="0070C0"/>
              </a:solidFill>
            </a:endParaRPr>
          </a:p>
          <a:p>
            <a:r>
              <a:rPr lang="ru-RU" dirty="0">
                <a:solidFill>
                  <a:srgbClr val="0070C0"/>
                </a:solidFill>
              </a:rPr>
              <a:t>Ассоциация == Причинность</a:t>
            </a:r>
          </a:p>
        </p:txBody>
      </p:sp>
    </p:spTree>
    <p:extLst>
      <p:ext uri="{BB962C8B-B14F-4D97-AF65-F5344CB8AC3E}">
        <p14:creationId xmlns:p14="http://schemas.microsoft.com/office/powerpoint/2010/main" val="1185932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A94378-AF3B-EA55-9CA5-C5EAD66F0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Парадокс Симпсона</a:t>
            </a:r>
          </a:p>
        </p:txBody>
      </p:sp>
      <p:pic>
        <p:nvPicPr>
          <p:cNvPr id="193" name="Рисунок 192">
            <a:extLst>
              <a:ext uri="{FF2B5EF4-FFF2-40B4-BE49-F238E27FC236}">
                <a16:creationId xmlns:a16="http://schemas.microsoft.com/office/drawing/2014/main" id="{B917DDAA-0A21-6EF7-6490-43D1E5CCF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446"/>
            <a:ext cx="2769791" cy="2728451"/>
          </a:xfrm>
          <a:prstGeom prst="rect">
            <a:avLst/>
          </a:prstGeom>
        </p:spPr>
      </p:pic>
      <p:sp>
        <p:nvSpPr>
          <p:cNvPr id="195" name="Стрелка вправо 194">
            <a:extLst>
              <a:ext uri="{FF2B5EF4-FFF2-40B4-BE49-F238E27FC236}">
                <a16:creationId xmlns:a16="http://schemas.microsoft.com/office/drawing/2014/main" id="{E06EC023-A15A-1E66-D12E-B0B319FA122D}"/>
              </a:ext>
            </a:extLst>
          </p:cNvPr>
          <p:cNvSpPr/>
          <p:nvPr/>
        </p:nvSpPr>
        <p:spPr>
          <a:xfrm>
            <a:off x="3967701" y="3744913"/>
            <a:ext cx="725365" cy="6784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7D44F4C8-9E9D-34E1-3F84-E473DBFDE03E}"/>
              </a:ext>
            </a:extLst>
          </p:cNvPr>
          <p:cNvSpPr txBox="1"/>
          <p:nvPr/>
        </p:nvSpPr>
        <p:spPr>
          <a:xfrm>
            <a:off x="641132" y="6354375"/>
            <a:ext cx="111347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200" dirty="0"/>
              <a:t>Source: Sharma, A., </a:t>
            </a:r>
            <a:r>
              <a:rPr lang="en-US" sz="1200" dirty="0" err="1"/>
              <a:t>Kiciman</a:t>
            </a:r>
            <a:r>
              <a:rPr lang="en-US" sz="1200" dirty="0"/>
              <a:t>, E. (2018). </a:t>
            </a:r>
            <a:r>
              <a:rPr lang="en-US" sz="1200" i="1" dirty="0"/>
              <a:t>Tutorial on Causal Inference and Counterfactual Reasoning</a:t>
            </a:r>
            <a:r>
              <a:rPr lang="en-US" sz="1200" dirty="0"/>
              <a:t>. ACM KDD 2018. </a:t>
            </a:r>
            <a:r>
              <a:rPr lang="en-US" sz="1200" dirty="0">
                <a:hlinkClick r:id="rId3"/>
              </a:rPr>
              <a:t>http://causalinference.gitlab.io/kdd-tutorial</a:t>
            </a:r>
            <a:r>
              <a:rPr lang="en-US" sz="1200" dirty="0"/>
              <a:t> </a:t>
            </a:r>
            <a:endParaRPr lang="ru-RU" sz="1200" dirty="0">
              <a:effectLst/>
            </a:endParaRPr>
          </a:p>
        </p:txBody>
      </p:sp>
      <p:grpSp>
        <p:nvGrpSpPr>
          <p:cNvPr id="201" name="Группа 200">
            <a:extLst>
              <a:ext uri="{FF2B5EF4-FFF2-40B4-BE49-F238E27FC236}">
                <a16:creationId xmlns:a16="http://schemas.microsoft.com/office/drawing/2014/main" id="{6660A7C7-579D-C8B7-1DE6-B1C83A869A4C}"/>
              </a:ext>
            </a:extLst>
          </p:cNvPr>
          <p:cNvGrpSpPr/>
          <p:nvPr/>
        </p:nvGrpSpPr>
        <p:grpSpPr>
          <a:xfrm>
            <a:off x="4892179" y="2396545"/>
            <a:ext cx="2769791" cy="3296351"/>
            <a:chOff x="4892179" y="1741419"/>
            <a:chExt cx="2769791" cy="3296351"/>
          </a:xfrm>
        </p:grpSpPr>
        <p:pic>
          <p:nvPicPr>
            <p:cNvPr id="194" name="Рисунок 193">
              <a:extLst>
                <a:ext uri="{FF2B5EF4-FFF2-40B4-BE49-F238E27FC236}">
                  <a16:creationId xmlns:a16="http://schemas.microsoft.com/office/drawing/2014/main" id="{22AB98CE-2C3F-07FF-948A-75A3D119E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2179" y="2309319"/>
              <a:ext cx="2769791" cy="2728451"/>
            </a:xfrm>
            <a:prstGeom prst="rect">
              <a:avLst/>
            </a:prstGeom>
          </p:spPr>
        </p:pic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92E3626-2939-A7FE-1F88-B22F53AA318B}"/>
                </a:ext>
              </a:extLst>
            </p:cNvPr>
            <p:cNvSpPr txBox="1"/>
            <p:nvPr/>
          </p:nvSpPr>
          <p:spPr>
            <a:xfrm>
              <a:off x="5192201" y="1741419"/>
              <a:ext cx="2318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Предиктивная модель</a:t>
              </a:r>
            </a:p>
          </p:txBody>
        </p:sp>
      </p:grpSp>
      <p:grpSp>
        <p:nvGrpSpPr>
          <p:cNvPr id="202" name="Группа 201">
            <a:extLst>
              <a:ext uri="{FF2B5EF4-FFF2-40B4-BE49-F238E27FC236}">
                <a16:creationId xmlns:a16="http://schemas.microsoft.com/office/drawing/2014/main" id="{6EA4D28A-B92C-E5C0-3C42-8B49159D2D99}"/>
              </a:ext>
            </a:extLst>
          </p:cNvPr>
          <p:cNvGrpSpPr/>
          <p:nvPr/>
        </p:nvGrpSpPr>
        <p:grpSpPr>
          <a:xfrm>
            <a:off x="7886000" y="1868471"/>
            <a:ext cx="3961445" cy="3833153"/>
            <a:chOff x="7886000" y="1213345"/>
            <a:chExt cx="3961445" cy="3833153"/>
          </a:xfrm>
        </p:grpSpPr>
        <p:pic>
          <p:nvPicPr>
            <p:cNvPr id="197" name="Рисунок 196">
              <a:extLst>
                <a:ext uri="{FF2B5EF4-FFF2-40B4-BE49-F238E27FC236}">
                  <a16:creationId xmlns:a16="http://schemas.microsoft.com/office/drawing/2014/main" id="{05980F21-07B8-AEA3-72AB-526E58554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158" y="2028665"/>
              <a:ext cx="2769791" cy="3017833"/>
            </a:xfrm>
            <a:prstGeom prst="rect">
              <a:avLst/>
            </a:prstGeom>
          </p:spPr>
        </p:pic>
        <p:sp>
          <p:nvSpPr>
            <p:cNvPr id="198" name="Стрелка вправо 197">
              <a:extLst>
                <a:ext uri="{FF2B5EF4-FFF2-40B4-BE49-F238E27FC236}">
                  <a16:creationId xmlns:a16="http://schemas.microsoft.com/office/drawing/2014/main" id="{ED9AE378-D28F-985F-B918-DAAB62470147}"/>
                </a:ext>
              </a:extLst>
            </p:cNvPr>
            <p:cNvSpPr/>
            <p:nvPr/>
          </p:nvSpPr>
          <p:spPr>
            <a:xfrm>
              <a:off x="7886000" y="3089787"/>
              <a:ext cx="725365" cy="67842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A8724D9E-11F6-9C78-88EB-AC3B0E476934}"/>
                </a:ext>
              </a:extLst>
            </p:cNvPr>
            <p:cNvSpPr txBox="1"/>
            <p:nvPr/>
          </p:nvSpPr>
          <p:spPr>
            <a:xfrm>
              <a:off x="9310977" y="1213345"/>
              <a:ext cx="2536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Предиктивная модель с учетом причинности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1363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EC8180-D8A5-40AF-1FE7-59766CD38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причинность?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B04BB-AB1E-D41D-FA8F-962F50E0DFD4}"/>
              </a:ext>
            </a:extLst>
          </p:cNvPr>
          <p:cNvSpPr txBox="1"/>
          <p:nvPr/>
        </p:nvSpPr>
        <p:spPr>
          <a:xfrm>
            <a:off x="1136242" y="1597280"/>
            <a:ext cx="1051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Causality</a:t>
            </a:r>
            <a:r>
              <a:rPr lang="en-US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(also called </a:t>
            </a:r>
            <a:r>
              <a:rPr lang="en-US" b="1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causation</a:t>
            </a:r>
            <a:r>
              <a:rPr lang="en-US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or </a:t>
            </a:r>
            <a:r>
              <a:rPr lang="en-US" b="1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cause and effect</a:t>
            </a:r>
            <a:r>
              <a:rPr lang="en-US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is influence by which 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one event, process</a:t>
            </a:r>
            <a:r>
              <a:rPr lang="en-US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state, or object (</a:t>
            </a:r>
            <a:r>
              <a:rPr lang="en-US" b="0" i="1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1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cause</a:t>
            </a:r>
            <a:r>
              <a:rPr lang="en-US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contributes to the production of another event, process, state, or object (an </a:t>
            </a:r>
            <a:r>
              <a:rPr lang="en-US" b="0" i="1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effect</a:t>
            </a:r>
            <a:r>
              <a:rPr lang="en-US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where the cause is partly responsible for the effect, and the effect is partly dependent on the cause [</a:t>
            </a:r>
            <a:r>
              <a:rPr lang="en-US" dirty="0" err="1">
                <a:solidFill>
                  <a:srgbClr val="00B0F0"/>
                </a:solidFill>
                <a:latin typeface="Arial" panose="020B0604020202020204" pitchFamily="34" charset="0"/>
              </a:rPr>
              <a:t>wikipeida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].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9D27E4-0DF1-8AA9-3D20-180112848BC7}"/>
              </a:ext>
            </a:extLst>
          </p:cNvPr>
          <p:cNvSpPr txBox="1"/>
          <p:nvPr/>
        </p:nvSpPr>
        <p:spPr>
          <a:xfrm>
            <a:off x="4122605" y="3219689"/>
            <a:ext cx="8001662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2127" lvl="1"/>
            <a:r>
              <a:rPr lang="en-US" sz="2000" b="1" dirty="0">
                <a:latin typeface="+mj-lt"/>
              </a:rPr>
              <a:t>Definition:</a:t>
            </a:r>
            <a:r>
              <a:rPr lang="en-US" sz="2000" dirty="0">
                <a:latin typeface="+mj-lt"/>
              </a:rPr>
              <a:t> T causes Y </a:t>
            </a:r>
            <a:r>
              <a:rPr lang="en-US" sz="2000" dirty="0" err="1">
                <a:latin typeface="+mj-lt"/>
              </a:rPr>
              <a:t>iff</a:t>
            </a:r>
            <a:r>
              <a:rPr lang="en-US" sz="2000" dirty="0">
                <a:latin typeface="+mj-lt"/>
              </a:rPr>
              <a:t> </a:t>
            </a:r>
          </a:p>
          <a:p>
            <a:pPr marL="252127" lvl="1"/>
            <a:r>
              <a:rPr lang="en-US" sz="2000" dirty="0">
                <a:latin typeface="+mj-lt"/>
              </a:rPr>
              <a:t>	changing T leads to a change in Y, </a:t>
            </a:r>
          </a:p>
          <a:p>
            <a:pPr marL="252127" lvl="1"/>
            <a:r>
              <a:rPr lang="en-US" sz="2000" dirty="0">
                <a:latin typeface="+mj-lt"/>
              </a:rPr>
              <a:t>	</a:t>
            </a:r>
            <a:r>
              <a:rPr lang="en-US" sz="2000" i="1" dirty="0">
                <a:solidFill>
                  <a:schemeClr val="accent1"/>
                </a:solidFill>
                <a:latin typeface="+mj-lt"/>
              </a:rPr>
              <a:t>keeping everything else constant</a:t>
            </a:r>
            <a:r>
              <a:rPr lang="en-US" sz="2000" dirty="0">
                <a:solidFill>
                  <a:schemeClr val="accent1"/>
                </a:solidFill>
                <a:latin typeface="+mj-lt"/>
              </a:rPr>
              <a:t>.</a:t>
            </a:r>
          </a:p>
          <a:p>
            <a:pPr marL="252127" lvl="1"/>
            <a:endParaRPr lang="en-US" sz="2000" dirty="0">
              <a:latin typeface="+mj-lt"/>
            </a:endParaRPr>
          </a:p>
          <a:p>
            <a:pPr marL="252127" lvl="1"/>
            <a:r>
              <a:rPr lang="en-US" sz="1800" dirty="0">
                <a:latin typeface="+mj-lt"/>
              </a:rPr>
              <a:t>The </a:t>
            </a:r>
            <a:r>
              <a:rPr lang="en-US" sz="1800" b="1" dirty="0">
                <a:latin typeface="+mj-lt"/>
              </a:rPr>
              <a:t>causal effect </a:t>
            </a:r>
            <a:r>
              <a:rPr lang="en-US" sz="1800" dirty="0">
                <a:latin typeface="+mj-lt"/>
              </a:rPr>
              <a:t>is the magnitude by which Y is changed by a unit change in T.</a:t>
            </a:r>
          </a:p>
          <a:p>
            <a:pPr marL="252127" lvl="1"/>
            <a:endParaRPr lang="en-US" sz="1800" dirty="0">
              <a:latin typeface="+mj-lt"/>
            </a:endParaRPr>
          </a:p>
          <a:p>
            <a:pPr marL="252127" lvl="1"/>
            <a:r>
              <a:rPr lang="en-US" sz="1800" dirty="0">
                <a:latin typeface="+mj-lt"/>
              </a:rPr>
              <a:t>Called the “interventionist” interpretation of causality.</a:t>
            </a:r>
          </a:p>
          <a:p>
            <a:pPr marL="252127" lvl="1"/>
            <a:endParaRPr lang="en-US" dirty="0">
              <a:latin typeface="+mj-lt"/>
            </a:endParaRPr>
          </a:p>
          <a:p>
            <a:pPr marL="252127" lvl="1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http://plato.stanford.edu/entries/causation-mani/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</a:t>
            </a:r>
            <a:endParaRPr lang="en-US" sz="1800" dirty="0">
              <a:latin typeface="+mj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154A87-92A1-ED41-BFEA-3939D2E59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061" y="3192713"/>
            <a:ext cx="1589313" cy="2388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D9BEDD-32D6-3867-8553-E879069B078B}"/>
              </a:ext>
            </a:extLst>
          </p:cNvPr>
          <p:cNvSpPr txBox="1"/>
          <p:nvPr/>
        </p:nvSpPr>
        <p:spPr>
          <a:xfrm>
            <a:off x="2590614" y="5743457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Judea Pearl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C2CBFA-A456-60DB-F3F9-BA6D39ECC6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89" t="9134" r="30557"/>
          <a:stretch/>
        </p:blipFill>
        <p:spPr>
          <a:xfrm>
            <a:off x="423881" y="3192713"/>
            <a:ext cx="1589314" cy="2398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998225-5560-F8FE-64A4-98B5256E1447}"/>
              </a:ext>
            </a:extLst>
          </p:cNvPr>
          <p:cNvSpPr txBox="1"/>
          <p:nvPr/>
        </p:nvSpPr>
        <p:spPr>
          <a:xfrm>
            <a:off x="364458" y="5743457"/>
            <a:ext cx="17081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Donald B. Rubin</a:t>
            </a:r>
          </a:p>
        </p:txBody>
      </p:sp>
    </p:spTree>
    <p:extLst>
      <p:ext uri="{BB962C8B-B14F-4D97-AF65-F5344CB8AC3E}">
        <p14:creationId xmlns:p14="http://schemas.microsoft.com/office/powerpoint/2010/main" val="3054770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514C2C9-FC54-C2D4-3753-4D957647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/>
              <a:t>Модель потенциального результата</a:t>
            </a:r>
            <a:br>
              <a:rPr lang="ru-RU" sz="3200" dirty="0"/>
            </a:br>
            <a:r>
              <a:rPr lang="en-US" sz="3200" dirty="0"/>
              <a:t>Potential outcome framework / Rubin causal model (RCM)</a:t>
            </a:r>
            <a:endParaRPr lang="ru-RU" sz="3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3D6B2D-C13E-4513-A4A2-7D648BF01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134" y="2276574"/>
            <a:ext cx="1995678" cy="1995678"/>
          </a:xfrm>
          <a:prstGeom prst="rect">
            <a:avLst/>
          </a:prstGeom>
        </p:spPr>
      </p:pic>
      <p:sp>
        <p:nvSpPr>
          <p:cNvPr id="6" name="Стрелка вправо 5">
            <a:extLst>
              <a:ext uri="{FF2B5EF4-FFF2-40B4-BE49-F238E27FC236}">
                <a16:creationId xmlns:a16="http://schemas.microsoft.com/office/drawing/2014/main" id="{1A38D892-0D9B-06D6-756D-911C92ECC946}"/>
              </a:ext>
            </a:extLst>
          </p:cNvPr>
          <p:cNvSpPr/>
          <p:nvPr/>
        </p:nvSpPr>
        <p:spPr>
          <a:xfrm>
            <a:off x="2917686" y="2770632"/>
            <a:ext cx="1545336" cy="246888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49F42-A614-51F3-334F-ED898BAD1884}"/>
              </a:ext>
            </a:extLst>
          </p:cNvPr>
          <p:cNvSpPr txBox="1"/>
          <p:nvPr/>
        </p:nvSpPr>
        <p:spPr>
          <a:xfrm>
            <a:off x="2698223" y="2251718"/>
            <a:ext cx="1984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Возраст: 40 лет</a:t>
            </a:r>
          </a:p>
          <a:p>
            <a:r>
              <a:rPr lang="ru-RU" sz="1200" dirty="0"/>
              <a:t>Образование: университет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A9E956-80A1-9F96-9A9C-F381FC36CD9F}"/>
                  </a:ext>
                </a:extLst>
              </p:cNvPr>
              <p:cNvSpPr txBox="1"/>
              <p:nvPr/>
            </p:nvSpPr>
            <p:spPr>
              <a:xfrm>
                <a:off x="4984229" y="2709410"/>
                <a:ext cx="187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>
                    <a:solidFill>
                      <a:srgbClr val="0070C0"/>
                    </a:solidFill>
                  </a:rPr>
                  <a:t>Доход</a:t>
                </a:r>
                <a:r>
                  <a:rPr lang="en-US" b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ru-RU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A9E956-80A1-9F96-9A9C-F381FC36C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229" y="2709410"/>
                <a:ext cx="1871859" cy="369332"/>
              </a:xfrm>
              <a:prstGeom prst="rect">
                <a:avLst/>
              </a:prstGeom>
              <a:blipFill>
                <a:blip r:embed="rId4"/>
                <a:stretch>
                  <a:fillRect l="-2703" t="-6667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Стрелка вправо 8">
            <a:extLst>
              <a:ext uri="{FF2B5EF4-FFF2-40B4-BE49-F238E27FC236}">
                <a16:creationId xmlns:a16="http://schemas.microsoft.com/office/drawing/2014/main" id="{97FC6B98-3DFE-057A-ED97-8CF47FA88917}"/>
              </a:ext>
            </a:extLst>
          </p:cNvPr>
          <p:cNvSpPr/>
          <p:nvPr/>
        </p:nvSpPr>
        <p:spPr>
          <a:xfrm>
            <a:off x="2917686" y="3846526"/>
            <a:ext cx="1545336" cy="24688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2D9AAF-BC8F-BE6C-6A5B-D19A9FDEEE53}"/>
              </a:ext>
            </a:extLst>
          </p:cNvPr>
          <p:cNvSpPr txBox="1"/>
          <p:nvPr/>
        </p:nvSpPr>
        <p:spPr>
          <a:xfrm>
            <a:off x="2698223" y="3327612"/>
            <a:ext cx="2144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Возраст: 40 лет</a:t>
            </a:r>
          </a:p>
          <a:p>
            <a:r>
              <a:rPr lang="ru-RU" sz="1200" dirty="0"/>
              <a:t>Образование: средняя школа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41AFFE-7C5A-2AFE-F59C-702287594ADE}"/>
                  </a:ext>
                </a:extLst>
              </p:cNvPr>
              <p:cNvSpPr txBox="1"/>
              <p:nvPr/>
            </p:nvSpPr>
            <p:spPr>
              <a:xfrm>
                <a:off x="4984229" y="3785304"/>
                <a:ext cx="187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>
                    <a:solidFill>
                      <a:srgbClr val="92D050"/>
                    </a:solidFill>
                  </a:rPr>
                  <a:t>Доход</a:t>
                </a:r>
                <a:r>
                  <a:rPr lang="en-US" dirty="0">
                    <a:solidFill>
                      <a:srgbClr val="92D05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lang="ru-RU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41AFFE-7C5A-2AFE-F59C-702287594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229" y="3785304"/>
                <a:ext cx="1871859" cy="369332"/>
              </a:xfrm>
              <a:prstGeom prst="rect">
                <a:avLst/>
              </a:prstGeom>
              <a:blipFill>
                <a:blip r:embed="rId5"/>
                <a:stretch>
                  <a:fillRect l="-2703"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CF7B4A3-93CB-682A-4A8C-2E163C7B2C92}"/>
              </a:ext>
            </a:extLst>
          </p:cNvPr>
          <p:cNvSpPr txBox="1"/>
          <p:nvPr/>
        </p:nvSpPr>
        <p:spPr>
          <a:xfrm>
            <a:off x="7621929" y="2325493"/>
            <a:ext cx="31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Эффект высшего образования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DB4C64-DEE2-06E6-4C5E-FB6D9C2C468D}"/>
                  </a:ext>
                </a:extLst>
              </p:cNvPr>
              <p:cNvSpPr txBox="1"/>
              <p:nvPr/>
            </p:nvSpPr>
            <p:spPr>
              <a:xfrm>
                <a:off x="7527377" y="2751158"/>
                <a:ext cx="33633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𝐼𝑇𝐸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=1) 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DB4C64-DEE2-06E6-4C5E-FB6D9C2C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377" y="2751158"/>
                <a:ext cx="336336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CAABB42-DE0E-7464-E685-9DCEBD1A6B9B}"/>
              </a:ext>
            </a:extLst>
          </p:cNvPr>
          <p:cNvSpPr txBox="1"/>
          <p:nvPr/>
        </p:nvSpPr>
        <p:spPr>
          <a:xfrm>
            <a:off x="1437739" y="4654444"/>
            <a:ext cx="99160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Чтобы измерить причинно-следственный эффект поступления в в университет, нам нужно сравнить результат для одного и того же человека в обоих альтернативных вариантах будущего. </a:t>
            </a:r>
          </a:p>
          <a:p>
            <a:endParaRPr lang="ru-RU" sz="1600" dirty="0"/>
          </a:p>
          <a:p>
            <a:r>
              <a:rPr lang="ru-RU" sz="1600" dirty="0"/>
              <a:t>Поскольку невозможно увидеть оба возможных исхода одновременно, один из потенциальных исходов всегда отсутствует. Это </a:t>
            </a:r>
            <a:r>
              <a:rPr lang="ru-RU" sz="1600" dirty="0">
                <a:solidFill>
                  <a:srgbClr val="0070C0"/>
                </a:solidFill>
              </a:rPr>
              <a:t>фундаментальная проблема причинного вывода</a:t>
            </a:r>
            <a:r>
              <a:rPr lang="ru-RU" sz="1600" dirty="0"/>
              <a:t>.</a:t>
            </a:r>
            <a:endParaRPr lang="en-US" sz="1600" dirty="0"/>
          </a:p>
          <a:p>
            <a:endParaRPr lang="en-US" sz="1600" dirty="0"/>
          </a:p>
          <a:p>
            <a:r>
              <a:rPr lang="ru-RU" sz="1600" dirty="0"/>
              <a:t>Потенциальный результат и, следовательно, индивидуальный эффект </a:t>
            </a:r>
            <a:r>
              <a:rPr lang="ru-RU" sz="1600" i="1" dirty="0">
                <a:solidFill>
                  <a:schemeClr val="accent4"/>
                </a:solidFill>
              </a:rPr>
              <a:t>практически всегда</a:t>
            </a:r>
            <a:r>
              <a:rPr lang="ru-RU" sz="1600" dirty="0"/>
              <a:t> невозможно наблюдать непосредственно.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A0765E-CD8E-4FA8-2F67-AEC5ED9339C5}"/>
              </a:ext>
            </a:extLst>
          </p:cNvPr>
          <p:cNvSpPr txBox="1"/>
          <p:nvPr/>
        </p:nvSpPr>
        <p:spPr>
          <a:xfrm>
            <a:off x="7720583" y="3364176"/>
            <a:ext cx="2593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</a:t>
            </a:r>
            <a:r>
              <a:rPr lang="en-US" sz="1400" dirty="0"/>
              <a:t> – Individual Treatment Effect</a:t>
            </a:r>
            <a:endParaRPr lang="ru-RU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1BA6C2-498A-F4B1-1B76-3A89F24D185F}"/>
              </a:ext>
            </a:extLst>
          </p:cNvPr>
          <p:cNvSpPr txBox="1"/>
          <p:nvPr/>
        </p:nvSpPr>
        <p:spPr>
          <a:xfrm>
            <a:off x="4924974" y="2424380"/>
            <a:ext cx="1772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Наблюдаемый результат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190873-B6CC-93AA-673B-78D57542CE56}"/>
              </a:ext>
            </a:extLst>
          </p:cNvPr>
          <p:cNvSpPr txBox="1"/>
          <p:nvPr/>
        </p:nvSpPr>
        <p:spPr>
          <a:xfrm>
            <a:off x="4937321" y="3480806"/>
            <a:ext cx="1944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Потенциальный 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312635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7D6A26-D11B-7EBB-B515-1340C5CDF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Терминология </a:t>
            </a:r>
            <a:r>
              <a:rPr lang="en-US" dirty="0"/>
              <a:t>causal inference</a:t>
            </a:r>
            <a:endParaRPr lang="ru-RU"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8342A9BF-4060-5907-EE13-6C732139F66D}"/>
              </a:ext>
            </a:extLst>
          </p:cNvPr>
          <p:cNvSpPr/>
          <p:nvPr/>
        </p:nvSpPr>
        <p:spPr>
          <a:xfrm>
            <a:off x="838200" y="2904808"/>
            <a:ext cx="2407920" cy="5241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Y</a:t>
            </a:r>
            <a:r>
              <a:rPr lang="en-US" dirty="0"/>
              <a:t> - response</a:t>
            </a:r>
            <a:endParaRPr lang="ru-RU" dirty="0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0BAAECE8-60A2-28F9-6F37-7AE1F396CF7F}"/>
              </a:ext>
            </a:extLst>
          </p:cNvPr>
          <p:cNvSpPr/>
          <p:nvPr/>
        </p:nvSpPr>
        <p:spPr>
          <a:xfrm>
            <a:off x="4447540" y="2904808"/>
            <a:ext cx="2407920" cy="5241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T</a:t>
            </a:r>
            <a:r>
              <a:rPr lang="en-US" dirty="0"/>
              <a:t> - response</a:t>
            </a:r>
            <a:endParaRPr lang="ru-RU" dirty="0"/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576ED55A-D9A2-201A-8999-F66DDECE7B9A}"/>
              </a:ext>
            </a:extLst>
          </p:cNvPr>
          <p:cNvSpPr/>
          <p:nvPr/>
        </p:nvSpPr>
        <p:spPr>
          <a:xfrm>
            <a:off x="8853170" y="2904808"/>
            <a:ext cx="2407920" cy="5241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X</a:t>
            </a:r>
            <a:r>
              <a:rPr lang="en-US" dirty="0"/>
              <a:t> - covariates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13299-1581-8F81-15C4-94B32A68A88A}"/>
              </a:ext>
            </a:extLst>
          </p:cNvPr>
          <p:cNvSpPr txBox="1"/>
          <p:nvPr/>
        </p:nvSpPr>
        <p:spPr>
          <a:xfrm>
            <a:off x="8658860" y="3790969"/>
            <a:ext cx="32893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Covariates </a:t>
            </a:r>
            <a:r>
              <a:rPr lang="ru-RU" sz="1400" dirty="0"/>
              <a:t>(атрибуты, признаки) </a:t>
            </a:r>
            <a:r>
              <a:rPr lang="en-US" sz="1400" dirty="0"/>
              <a:t>– </a:t>
            </a:r>
            <a:r>
              <a:rPr lang="ru-RU" sz="1400" dirty="0"/>
              <a:t>переменные, описывающие наблюдаемые объекты.</a:t>
            </a:r>
            <a:r>
              <a:rPr lang="en-US" sz="1400" dirty="0"/>
              <a:t> </a:t>
            </a:r>
            <a:r>
              <a:rPr lang="ru-RU" sz="1400" dirty="0"/>
              <a:t>В медицинских приложениях: возраст, вес и артериальное давление пациента. Эти переменные носят описательный характер и влияют на ответ, но не являются основными.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16EA8-8F59-66FB-850E-A0904869F23B}"/>
              </a:ext>
            </a:extLst>
          </p:cNvPr>
          <p:cNvSpPr txBox="1"/>
          <p:nvPr/>
        </p:nvSpPr>
        <p:spPr>
          <a:xfrm>
            <a:off x="4244340" y="3790969"/>
            <a:ext cx="34163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Treatment – </a:t>
            </a:r>
            <a:r>
              <a:rPr lang="ru-RU" sz="1400" dirty="0"/>
              <a:t>переменная, указывающая, было какое-то воздействие на объект или нет. Может быть: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бинарной переменной - была ли вакцинация (да/нет)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мерой чего-либо -  например, доза лекарства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963237-3B82-56A1-AC83-4F640DA39404}"/>
              </a:ext>
            </a:extLst>
          </p:cNvPr>
          <p:cNvSpPr txBox="1"/>
          <p:nvPr/>
        </p:nvSpPr>
        <p:spPr>
          <a:xfrm>
            <a:off x="751840" y="3790969"/>
            <a:ext cx="24942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Response</a:t>
            </a:r>
            <a:r>
              <a:rPr lang="ru-RU" sz="1400" dirty="0"/>
              <a:t> – результат, зависящий от воздействия. Например, как пациент реагирует на лечение.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7668E5-7DC4-F331-CF1A-18DE7D976E6E}"/>
                  </a:ext>
                </a:extLst>
              </p:cNvPr>
              <p:cNvSpPr txBox="1"/>
              <p:nvPr/>
            </p:nvSpPr>
            <p:spPr>
              <a:xfrm>
                <a:off x="4244340" y="1867991"/>
                <a:ext cx="23013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7668E5-7DC4-F331-CF1A-18DE7D976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340" y="1867991"/>
                <a:ext cx="2301399" cy="369332"/>
              </a:xfrm>
              <a:prstGeom prst="rect">
                <a:avLst/>
              </a:prstGeom>
              <a:blipFill>
                <a:blip r:embed="rId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359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111336-D732-5AE3-65CF-19D9D95A3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causal inference?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4316EA-8FE8-A0A5-AE66-85FBFBFBB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Оценка последствий любого вмешательства</a:t>
            </a:r>
          </a:p>
          <a:p>
            <a:r>
              <a:rPr lang="ru-RU" dirty="0"/>
              <a:t>Примеры:</a:t>
            </a:r>
          </a:p>
          <a:p>
            <a:pPr lvl="1"/>
            <a:r>
              <a:rPr lang="ru-RU" dirty="0"/>
              <a:t>Влияние лечения на ход болезни</a:t>
            </a:r>
          </a:p>
          <a:p>
            <a:pPr lvl="1"/>
            <a:r>
              <a:rPr lang="ru-RU" dirty="0"/>
              <a:t>Влияние политики в области изменения климата на выбросы</a:t>
            </a:r>
          </a:p>
          <a:p>
            <a:pPr lvl="1"/>
            <a:r>
              <a:rPr lang="ru-RU" dirty="0"/>
              <a:t>Влияние социальных сетей на психическое здоровье</a:t>
            </a:r>
          </a:p>
          <a:p>
            <a:pPr lvl="1"/>
            <a:r>
              <a:rPr lang="ru-RU" dirty="0"/>
              <a:t>Многое другое …</a:t>
            </a:r>
          </a:p>
          <a:p>
            <a:pPr lvl="1"/>
            <a:endParaRPr lang="ru-RU" dirty="0"/>
          </a:p>
          <a:p>
            <a:r>
              <a:rPr lang="ru-RU" dirty="0"/>
              <a:t>Другими словами, мы оцениваем влияние вмешательства </a:t>
            </a:r>
            <a:r>
              <a:rPr lang="en-US" dirty="0"/>
              <a:t>(treatment) T </a:t>
            </a:r>
            <a:r>
              <a:rPr lang="ru-RU" dirty="0"/>
              <a:t>на результат </a:t>
            </a:r>
            <a:r>
              <a:rPr lang="en-US" dirty="0"/>
              <a:t>(outcome) Y </a:t>
            </a:r>
            <a:r>
              <a:rPr lang="ru-RU" dirty="0"/>
              <a:t>при действии условий</a:t>
            </a:r>
            <a:r>
              <a:rPr lang="en-US" dirty="0"/>
              <a:t> (condition)</a:t>
            </a:r>
            <a:r>
              <a:rPr lang="ru-RU" dirty="0"/>
              <a:t> </a:t>
            </a:r>
            <a:r>
              <a:rPr lang="en-US" dirty="0"/>
              <a:t>C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8764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6834B5-F824-5493-F0DC-AA405CDEA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Outcome &amp; Causal Inference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252849-FA14-9F7C-5B07-4762F511A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Проблема </a:t>
            </a:r>
            <a:r>
              <a:rPr lang="ru-RU" dirty="0" err="1"/>
              <a:t>ненаблюдаемости</a:t>
            </a:r>
            <a:r>
              <a:rPr lang="ru-RU" dirty="0"/>
              <a:t> потенциального результата уникальна для причинного вывода</a:t>
            </a:r>
            <a:endParaRPr lang="en-US" dirty="0"/>
          </a:p>
          <a:p>
            <a:endParaRPr lang="ru-RU" dirty="0"/>
          </a:p>
          <a:p>
            <a:r>
              <a:rPr lang="en-US" dirty="0"/>
              <a:t>Machine Learning</a:t>
            </a:r>
            <a:r>
              <a:rPr lang="ru-RU" dirty="0"/>
              <a:t>: цель - предсказание результата </a:t>
            </a:r>
            <a:r>
              <a:rPr lang="en-US" dirty="0"/>
              <a:t>Y </a:t>
            </a:r>
            <a:r>
              <a:rPr lang="ru-RU" dirty="0"/>
              <a:t>по наблюдаемым значениям </a:t>
            </a:r>
            <a:r>
              <a:rPr lang="en-US" dirty="0"/>
              <a:t>X, T.</a:t>
            </a:r>
            <a:endParaRPr lang="ru-RU" dirty="0"/>
          </a:p>
          <a:p>
            <a:endParaRPr lang="ru-RU" dirty="0"/>
          </a:p>
          <a:p>
            <a:r>
              <a:rPr lang="ru-RU" dirty="0"/>
              <a:t>Ненаблюдаемые потенциальные результаты называют </a:t>
            </a:r>
            <a:r>
              <a:rPr lang="en-US" i="1" dirty="0">
                <a:solidFill>
                  <a:srgbClr val="0070C0"/>
                </a:solidFill>
              </a:rPr>
              <a:t>counterfactuals</a:t>
            </a:r>
            <a:r>
              <a:rPr lang="en-US" dirty="0"/>
              <a:t> (counter to fact / reality)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Потенциальный результат, который можно наблюдать, называют </a:t>
            </a:r>
            <a:r>
              <a:rPr lang="en-US" i="1" dirty="0">
                <a:solidFill>
                  <a:srgbClr val="0070C0"/>
                </a:solidFill>
              </a:rPr>
              <a:t>factual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ru-RU" i="1" dirty="0" err="1"/>
              <a:t>Контрфактуал</a:t>
            </a:r>
            <a:r>
              <a:rPr lang="ru-RU" i="1" dirty="0"/>
              <a:t> и</a:t>
            </a:r>
            <a:r>
              <a:rPr lang="en-US" dirty="0"/>
              <a:t> </a:t>
            </a:r>
            <a:r>
              <a:rPr lang="ru-RU" i="1" dirty="0" err="1"/>
              <a:t>фактуал</a:t>
            </a:r>
            <a:r>
              <a:rPr lang="en-US" dirty="0"/>
              <a:t> </a:t>
            </a:r>
            <a:r>
              <a:rPr lang="ru-RU" dirty="0"/>
              <a:t>возникают только после наблюдения какого-либо результата.</a:t>
            </a:r>
            <a:r>
              <a:rPr lang="en-US" dirty="0"/>
              <a:t> </a:t>
            </a:r>
            <a:r>
              <a:rPr lang="ru-RU" dirty="0"/>
              <a:t>До этого момента они являются потенциальными результатами (</a:t>
            </a:r>
            <a:r>
              <a:rPr lang="en-US" i="1" dirty="0"/>
              <a:t>potential outcomes</a:t>
            </a:r>
            <a:r>
              <a:rPr lang="ru-RU" i="1" dirty="0"/>
              <a:t>)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4805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E4D319-DA14-9F97-8A43-B29E079D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729588" cy="2852737"/>
          </a:xfrm>
        </p:spPr>
        <p:txBody>
          <a:bodyPr>
            <a:normAutofit fontScale="90000"/>
          </a:bodyPr>
          <a:lstStyle/>
          <a:p>
            <a:r>
              <a:rPr lang="ru-RU" dirty="0"/>
              <a:t>Обучение с подкреплением</a:t>
            </a:r>
            <a:br>
              <a:rPr lang="ru-RU" dirty="0"/>
            </a:br>
            <a:r>
              <a:rPr lang="en-US" dirty="0"/>
              <a:t>Reinforcement Learning (RL)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67C471-6CAA-F335-3658-547B28156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41416"/>
            <a:ext cx="5640688" cy="545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34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F3CEC3-4C00-138D-247E-0FDF753AB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Treatment Effect (ATE)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90FB587-1460-1FFD-9C77-295D8AFFF4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581483"/>
              </a:xfrm>
            </p:spPr>
            <p:txBody>
              <a:bodyPr/>
              <a:lstStyle/>
              <a:p>
                <a:r>
                  <a:rPr lang="en-US" b="0" dirty="0"/>
                  <a:t>Individual  Treatment Effect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𝐼𝑇𝐸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Average Treatment Effect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𝐴𝑇𝐸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=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90FB587-1460-1FFD-9C77-295D8AFFF4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581483"/>
              </a:xfrm>
              <a:blipFill>
                <a:blip r:embed="rId2"/>
                <a:stretch>
                  <a:fillRect l="-1327" t="-4878" b="-9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CDA662-395A-F7A0-2F27-F701CDF67472}"/>
                  </a:ext>
                </a:extLst>
              </p:cNvPr>
              <p:cNvSpPr txBox="1"/>
              <p:nvPr/>
            </p:nvSpPr>
            <p:spPr>
              <a:xfrm>
                <a:off x="1017458" y="5193056"/>
                <a:ext cx="738182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- potential outcome for unit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treatment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/>
                  <a:t> - potential outcome for </a:t>
                </a:r>
                <a:r>
                  <a:rPr lang="en-US" b="1" dirty="0"/>
                  <a:t>the same </a:t>
                </a:r>
                <a:r>
                  <a:rPr lang="en-US" dirty="0"/>
                  <a:t>unit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without the treatment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- population-level potential outcome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/>
                  <a:t> - math expectation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CDA662-395A-F7A0-2F27-F701CDF67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58" y="5193056"/>
                <a:ext cx="7381824" cy="1200329"/>
              </a:xfrm>
              <a:prstGeom prst="rect">
                <a:avLst/>
              </a:prstGeom>
              <a:blipFill>
                <a:blip r:embed="rId3"/>
                <a:stretch>
                  <a:fillRect t="-2083" b="-7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574C380-12F4-0563-F49E-977099B8A16B}"/>
              </a:ext>
            </a:extLst>
          </p:cNvPr>
          <p:cNvSpPr txBox="1"/>
          <p:nvPr/>
        </p:nvSpPr>
        <p:spPr>
          <a:xfrm>
            <a:off x="10504358" y="2544219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Среднее по всем </a:t>
            </a:r>
            <a:r>
              <a:rPr lang="en-US" dirty="0">
                <a:solidFill>
                  <a:srgbClr val="0070C0"/>
                </a:solidFill>
              </a:rPr>
              <a:t>ITE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7" name="Закрывающая фигурная скобка 6">
            <a:extLst>
              <a:ext uri="{FF2B5EF4-FFF2-40B4-BE49-F238E27FC236}">
                <a16:creationId xmlns:a16="http://schemas.microsoft.com/office/drawing/2014/main" id="{30FB061F-2C11-A76C-9422-6B113D586543}"/>
              </a:ext>
            </a:extLst>
          </p:cNvPr>
          <p:cNvSpPr/>
          <p:nvPr/>
        </p:nvSpPr>
        <p:spPr>
          <a:xfrm>
            <a:off x="10986540" y="3416579"/>
            <a:ext cx="367260" cy="764499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742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5DC8DB-004A-E48E-FEA5-97980A843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D6DA2-986F-2D8B-632F-2BEBCD988D2A}"/>
              </a:ext>
            </a:extLst>
          </p:cNvPr>
          <p:cNvSpPr txBox="1"/>
          <p:nvPr/>
        </p:nvSpPr>
        <p:spPr>
          <a:xfrm>
            <a:off x="157655" y="6408574"/>
            <a:ext cx="113025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Source: </a:t>
            </a:r>
            <a:r>
              <a:rPr lang="en-US" sz="1600" dirty="0" err="1">
                <a:effectLst/>
              </a:rPr>
              <a:t>Facure</a:t>
            </a:r>
            <a:r>
              <a:rPr lang="en-US" sz="1600" dirty="0">
                <a:effectLst/>
              </a:rPr>
              <a:t>, M. </a:t>
            </a:r>
            <a:r>
              <a:rPr lang="en-US" sz="1600" i="1" dirty="0">
                <a:effectLst/>
              </a:rPr>
              <a:t>Causal Inference for The Brave and True</a:t>
            </a:r>
            <a:r>
              <a:rPr lang="en-US" sz="1600" dirty="0">
                <a:effectLst/>
              </a:rPr>
              <a:t>. </a:t>
            </a:r>
            <a:r>
              <a:rPr lang="en-US" sz="1600" dirty="0">
                <a:effectLst/>
                <a:hlinkClick r:id="rId2"/>
              </a:rPr>
              <a:t>https://matheusfacure.github.io/python-causality-handbook/</a:t>
            </a:r>
            <a:r>
              <a:rPr lang="en-US" sz="1600" dirty="0">
                <a:effectLst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Таблица 7">
                <a:extLst>
                  <a:ext uri="{FF2B5EF4-FFF2-40B4-BE49-F238E27FC236}">
                    <a16:creationId xmlns:a16="http://schemas.microsoft.com/office/drawing/2014/main" id="{2855418A-8B04-F67B-E034-6DB92C8C334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64734" y="2124260"/>
              <a:ext cx="3671217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22664">
                      <a:extLst>
                        <a:ext uri="{9D8B030D-6E8A-4147-A177-3AD203B41FA5}">
                          <a16:colId xmlns:a16="http://schemas.microsoft.com/office/drawing/2014/main" val="1256106733"/>
                        </a:ext>
                      </a:extLst>
                    </a:gridCol>
                    <a:gridCol w="952107">
                      <a:extLst>
                        <a:ext uri="{9D8B030D-6E8A-4147-A177-3AD203B41FA5}">
                          <a16:colId xmlns:a16="http://schemas.microsoft.com/office/drawing/2014/main" val="4136007428"/>
                        </a:ext>
                      </a:extLst>
                    </a:gridCol>
                    <a:gridCol w="933254">
                      <a:extLst>
                        <a:ext uri="{9D8B030D-6E8A-4147-A177-3AD203B41FA5}">
                          <a16:colId xmlns:a16="http://schemas.microsoft.com/office/drawing/2014/main" val="200050911"/>
                        </a:ext>
                      </a:extLst>
                    </a:gridCol>
                    <a:gridCol w="490194">
                      <a:extLst>
                        <a:ext uri="{9D8B030D-6E8A-4147-A177-3AD203B41FA5}">
                          <a16:colId xmlns:a16="http://schemas.microsoft.com/office/drawing/2014/main" val="3214848950"/>
                        </a:ext>
                      </a:extLst>
                    </a:gridCol>
                    <a:gridCol w="772998">
                      <a:extLst>
                        <a:ext uri="{9D8B030D-6E8A-4147-A177-3AD203B41FA5}">
                          <a16:colId xmlns:a16="http://schemas.microsoft.com/office/drawing/2014/main" val="324369997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ITE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79058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450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-50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5658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600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600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2517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800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600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-200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81237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700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750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11817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Таблица 7">
                <a:extLst>
                  <a:ext uri="{FF2B5EF4-FFF2-40B4-BE49-F238E27FC236}">
                    <a16:creationId xmlns:a16="http://schemas.microsoft.com/office/drawing/2014/main" id="{2855418A-8B04-F67B-E034-6DB92C8C33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618639"/>
                  </p:ext>
                </p:extLst>
              </p:nvPr>
            </p:nvGraphicFramePr>
            <p:xfrm>
              <a:off x="1164734" y="2124260"/>
              <a:ext cx="3671217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22664">
                      <a:extLst>
                        <a:ext uri="{9D8B030D-6E8A-4147-A177-3AD203B41FA5}">
                          <a16:colId xmlns:a16="http://schemas.microsoft.com/office/drawing/2014/main" val="1256106733"/>
                        </a:ext>
                      </a:extLst>
                    </a:gridCol>
                    <a:gridCol w="952107">
                      <a:extLst>
                        <a:ext uri="{9D8B030D-6E8A-4147-A177-3AD203B41FA5}">
                          <a16:colId xmlns:a16="http://schemas.microsoft.com/office/drawing/2014/main" val="4136007428"/>
                        </a:ext>
                      </a:extLst>
                    </a:gridCol>
                    <a:gridCol w="933254">
                      <a:extLst>
                        <a:ext uri="{9D8B030D-6E8A-4147-A177-3AD203B41FA5}">
                          <a16:colId xmlns:a16="http://schemas.microsoft.com/office/drawing/2014/main" val="200050911"/>
                        </a:ext>
                      </a:extLst>
                    </a:gridCol>
                    <a:gridCol w="490194">
                      <a:extLst>
                        <a:ext uri="{9D8B030D-6E8A-4147-A177-3AD203B41FA5}">
                          <a16:colId xmlns:a16="http://schemas.microsoft.com/office/drawing/2014/main" val="3214848950"/>
                        </a:ext>
                      </a:extLst>
                    </a:gridCol>
                    <a:gridCol w="772998">
                      <a:extLst>
                        <a:ext uri="{9D8B030D-6E8A-4147-A177-3AD203B41FA5}">
                          <a16:colId xmlns:a16="http://schemas.microsoft.com/office/drawing/2014/main" val="324369997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6897" r="-614634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54667" t="-6897" r="-236000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56757" t="-6897" r="-139189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ITE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79058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450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-50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5658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600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600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2517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800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600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-200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81237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700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750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11817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0F61023-9B7C-149E-68F0-0502CEC9FFEE}"/>
              </a:ext>
            </a:extLst>
          </p:cNvPr>
          <p:cNvSpPr txBox="1"/>
          <p:nvPr/>
        </p:nvSpPr>
        <p:spPr>
          <a:xfrm>
            <a:off x="1036948" y="1538142"/>
            <a:ext cx="422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Если бы мы могли наблюдать оба исхода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Таблица 7">
                <a:extLst>
                  <a:ext uri="{FF2B5EF4-FFF2-40B4-BE49-F238E27FC236}">
                    <a16:creationId xmlns:a16="http://schemas.microsoft.com/office/drawing/2014/main" id="{C667BFE7-746C-DF3E-F888-C4EBC73C50C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17035" y="2124260"/>
              <a:ext cx="3671217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22664">
                      <a:extLst>
                        <a:ext uri="{9D8B030D-6E8A-4147-A177-3AD203B41FA5}">
                          <a16:colId xmlns:a16="http://schemas.microsoft.com/office/drawing/2014/main" val="1256106733"/>
                        </a:ext>
                      </a:extLst>
                    </a:gridCol>
                    <a:gridCol w="952107">
                      <a:extLst>
                        <a:ext uri="{9D8B030D-6E8A-4147-A177-3AD203B41FA5}">
                          <a16:colId xmlns:a16="http://schemas.microsoft.com/office/drawing/2014/main" val="4136007428"/>
                        </a:ext>
                      </a:extLst>
                    </a:gridCol>
                    <a:gridCol w="933254">
                      <a:extLst>
                        <a:ext uri="{9D8B030D-6E8A-4147-A177-3AD203B41FA5}">
                          <a16:colId xmlns:a16="http://schemas.microsoft.com/office/drawing/2014/main" val="200050911"/>
                        </a:ext>
                      </a:extLst>
                    </a:gridCol>
                    <a:gridCol w="490194">
                      <a:extLst>
                        <a:ext uri="{9D8B030D-6E8A-4147-A177-3AD203B41FA5}">
                          <a16:colId xmlns:a16="http://schemas.microsoft.com/office/drawing/2014/main" val="3214848950"/>
                        </a:ext>
                      </a:extLst>
                    </a:gridCol>
                    <a:gridCol w="772998">
                      <a:extLst>
                        <a:ext uri="{9D8B030D-6E8A-4147-A177-3AD203B41FA5}">
                          <a16:colId xmlns:a16="http://schemas.microsoft.com/office/drawing/2014/main" val="324369997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ITE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79058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?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-50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5658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600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?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2517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?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600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-200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81237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?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750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11817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Таблица 7">
                <a:extLst>
                  <a:ext uri="{FF2B5EF4-FFF2-40B4-BE49-F238E27FC236}">
                    <a16:creationId xmlns:a16="http://schemas.microsoft.com/office/drawing/2014/main" id="{C667BFE7-746C-DF3E-F888-C4EBC73C50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2762128"/>
                  </p:ext>
                </p:extLst>
              </p:nvPr>
            </p:nvGraphicFramePr>
            <p:xfrm>
              <a:off x="6417035" y="2124260"/>
              <a:ext cx="3671217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22664">
                      <a:extLst>
                        <a:ext uri="{9D8B030D-6E8A-4147-A177-3AD203B41FA5}">
                          <a16:colId xmlns:a16="http://schemas.microsoft.com/office/drawing/2014/main" val="1256106733"/>
                        </a:ext>
                      </a:extLst>
                    </a:gridCol>
                    <a:gridCol w="952107">
                      <a:extLst>
                        <a:ext uri="{9D8B030D-6E8A-4147-A177-3AD203B41FA5}">
                          <a16:colId xmlns:a16="http://schemas.microsoft.com/office/drawing/2014/main" val="4136007428"/>
                        </a:ext>
                      </a:extLst>
                    </a:gridCol>
                    <a:gridCol w="933254">
                      <a:extLst>
                        <a:ext uri="{9D8B030D-6E8A-4147-A177-3AD203B41FA5}">
                          <a16:colId xmlns:a16="http://schemas.microsoft.com/office/drawing/2014/main" val="200050911"/>
                        </a:ext>
                      </a:extLst>
                    </a:gridCol>
                    <a:gridCol w="490194">
                      <a:extLst>
                        <a:ext uri="{9D8B030D-6E8A-4147-A177-3AD203B41FA5}">
                          <a16:colId xmlns:a16="http://schemas.microsoft.com/office/drawing/2014/main" val="3214848950"/>
                        </a:ext>
                      </a:extLst>
                    </a:gridCol>
                    <a:gridCol w="772998">
                      <a:extLst>
                        <a:ext uri="{9D8B030D-6E8A-4147-A177-3AD203B41FA5}">
                          <a16:colId xmlns:a16="http://schemas.microsoft.com/office/drawing/2014/main" val="324369997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439" t="-6897" r="-612195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56000" t="-6897" r="-234667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58108" t="-6897" r="-137838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ITE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79058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?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-50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5658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600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?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2517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?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600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-200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81237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?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750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11817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B38FFE0-A9BC-041D-6F28-30CD929C4A8F}"/>
              </a:ext>
            </a:extLst>
          </p:cNvPr>
          <p:cNvSpPr txBox="1"/>
          <p:nvPr/>
        </p:nvSpPr>
        <p:spPr>
          <a:xfrm>
            <a:off x="6289248" y="1538142"/>
            <a:ext cx="379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Реальная ситуация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27E60E-E8DB-E3D2-D3C0-7F282DCEE0D7}"/>
                  </a:ext>
                </a:extLst>
              </p:cNvPr>
              <p:cNvSpPr txBox="1"/>
              <p:nvPr/>
            </p:nvSpPr>
            <p:spPr>
              <a:xfrm>
                <a:off x="1164734" y="4337588"/>
                <a:ext cx="34248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𝐴𝑇𝐸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=</a:t>
                </a:r>
              </a:p>
              <a:p>
                <a:r>
                  <a:rPr lang="en-US" dirty="0"/>
                  <a:t>(450 + 600 + 600 + 750) / 4 - </a:t>
                </a:r>
              </a:p>
              <a:p>
                <a:r>
                  <a:rPr lang="en-US" dirty="0"/>
                  <a:t>(500 + 600 + 800 + 700) / 4 = -50</a:t>
                </a:r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27E60E-E8DB-E3D2-D3C0-7F282DCEE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734" y="4337588"/>
                <a:ext cx="3424812" cy="923330"/>
              </a:xfrm>
              <a:prstGeom prst="rect">
                <a:avLst/>
              </a:prstGeom>
              <a:blipFill>
                <a:blip r:embed="rId5"/>
                <a:stretch>
                  <a:fillRect l="-1476" t="-2703" b="-94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9D2B7D-A6EC-8434-5596-434772E0682A}"/>
                  </a:ext>
                </a:extLst>
              </p:cNvPr>
              <p:cNvSpPr txBox="1"/>
              <p:nvPr/>
            </p:nvSpPr>
            <p:spPr>
              <a:xfrm>
                <a:off x="6289248" y="4337588"/>
                <a:ext cx="43483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 −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</a:p>
              <a:p>
                <a:r>
                  <a:rPr lang="en-US" dirty="0"/>
                  <a:t>(600 + 750) / 2  –  (600 + 500) / 2 = 125</a:t>
                </a:r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9D2B7D-A6EC-8434-5596-434772E06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248" y="4337588"/>
                <a:ext cx="4348375" cy="646331"/>
              </a:xfrm>
              <a:prstGeom prst="rect">
                <a:avLst/>
              </a:prstGeom>
              <a:blipFill>
                <a:blip r:embed="rId6"/>
                <a:stretch>
                  <a:fillRect l="-1166" t="-3846" b="-134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D102F32-B7FD-D9E1-2DF2-6BA87F2AF786}"/>
              </a:ext>
            </a:extLst>
          </p:cNvPr>
          <p:cNvSpPr txBox="1"/>
          <p:nvPr/>
        </p:nvSpPr>
        <p:spPr>
          <a:xfrm>
            <a:off x="1476394" y="5453124"/>
            <a:ext cx="96257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Ассоциативная оценка смещена относительно каузальной!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Систематическая ошибка обусловлена различием тестовой и контрольной групп.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Поэтому, </a:t>
            </a:r>
            <a:r>
              <a:rPr lang="ru-RU" sz="1400" dirty="0">
                <a:solidFill>
                  <a:schemeClr val="accent1"/>
                </a:solidFill>
              </a:rPr>
              <a:t>рандомизированный эксперимент </a:t>
            </a:r>
            <a:r>
              <a:rPr lang="ru-RU" sz="1400" dirty="0"/>
              <a:t>является золотым стандартом причинно-следственного анализа. </a:t>
            </a:r>
          </a:p>
        </p:txBody>
      </p:sp>
    </p:spTree>
    <p:extLst>
      <p:ext uri="{BB962C8B-B14F-4D97-AF65-F5344CB8AC3E}">
        <p14:creationId xmlns:p14="http://schemas.microsoft.com/office/powerpoint/2010/main" val="3531673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826C45-7215-80B0-D7A0-4F68245E5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Ограничения РЭ</a:t>
            </a:r>
            <a:r>
              <a:rPr lang="en-US" dirty="0"/>
              <a:t> / Observational studies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DC42E0-4F4A-5C7D-B184-2DB8F1F92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всегда можно </a:t>
            </a:r>
            <a:r>
              <a:rPr lang="ru-RU" dirty="0" err="1"/>
              <a:t>рандомизировать</a:t>
            </a:r>
            <a:r>
              <a:rPr lang="ru-RU" dirty="0"/>
              <a:t> воздействие</a:t>
            </a:r>
          </a:p>
          <a:p>
            <a:endParaRPr lang="ru-RU" dirty="0"/>
          </a:p>
          <a:p>
            <a:r>
              <a:rPr lang="en-US" dirty="0">
                <a:solidFill>
                  <a:srgbClr val="0070C0"/>
                </a:solidFill>
              </a:rPr>
              <a:t>Ethical reasons</a:t>
            </a:r>
            <a:r>
              <a:rPr lang="ru-RU" dirty="0">
                <a:solidFill>
                  <a:srgbClr val="0070C0"/>
                </a:solidFill>
              </a:rPr>
              <a:t>. </a:t>
            </a:r>
            <a:r>
              <a:rPr lang="ru-RU" dirty="0"/>
              <a:t>Нельзя заставить людей курить, чтобы исследовать влияние курения на рак легких.</a:t>
            </a:r>
          </a:p>
          <a:p>
            <a:endParaRPr lang="ru-RU" dirty="0"/>
          </a:p>
          <a:p>
            <a:r>
              <a:rPr lang="en-US" dirty="0">
                <a:solidFill>
                  <a:srgbClr val="0070C0"/>
                </a:solidFill>
              </a:rPr>
              <a:t>Infeasibility</a:t>
            </a:r>
            <a:r>
              <a:rPr lang="ru-RU" dirty="0">
                <a:solidFill>
                  <a:srgbClr val="0070C0"/>
                </a:solidFill>
              </a:rPr>
              <a:t>.</a:t>
            </a:r>
            <a:r>
              <a:rPr lang="ru-RU" dirty="0"/>
              <a:t> Нельзя случайно распределить страны на диктатуры и демократии.</a:t>
            </a:r>
          </a:p>
          <a:p>
            <a:endParaRPr lang="ru-RU" dirty="0"/>
          </a:p>
          <a:p>
            <a:r>
              <a:rPr lang="en-US" dirty="0">
                <a:solidFill>
                  <a:srgbClr val="0070C0"/>
                </a:solidFill>
              </a:rPr>
              <a:t>Impossibility.</a:t>
            </a:r>
            <a:r>
              <a:rPr lang="ru-RU" dirty="0"/>
              <a:t> Нельзя изменить ДНК человека.</a:t>
            </a:r>
          </a:p>
        </p:txBody>
      </p:sp>
    </p:spTree>
    <p:extLst>
      <p:ext uri="{BB962C8B-B14F-4D97-AF65-F5344CB8AC3E}">
        <p14:creationId xmlns:p14="http://schemas.microsoft.com/office/powerpoint/2010/main" val="2788930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CE4F9-086F-4AB0-BB5F-C5BEB3CD5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The Ladder of Causality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F7CB9568-313B-4A4E-B4C3-5C3AD677F5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4681953"/>
                  </p:ext>
                </p:extLst>
              </p:nvPr>
            </p:nvGraphicFramePr>
            <p:xfrm>
              <a:off x="211753" y="1989847"/>
              <a:ext cx="11707251" cy="35712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973179">
                      <a:extLst>
                        <a:ext uri="{9D8B030D-6E8A-4147-A177-3AD203B41FA5}">
                          <a16:colId xmlns:a16="http://schemas.microsoft.com/office/drawing/2014/main" val="909958501"/>
                        </a:ext>
                      </a:extLst>
                    </a:gridCol>
                    <a:gridCol w="1569169">
                      <a:extLst>
                        <a:ext uri="{9D8B030D-6E8A-4147-A177-3AD203B41FA5}">
                          <a16:colId xmlns:a16="http://schemas.microsoft.com/office/drawing/2014/main" val="1511588893"/>
                        </a:ext>
                      </a:extLst>
                    </a:gridCol>
                    <a:gridCol w="2675572">
                      <a:extLst>
                        <a:ext uri="{9D8B030D-6E8A-4147-A177-3AD203B41FA5}">
                          <a16:colId xmlns:a16="http://schemas.microsoft.com/office/drawing/2014/main" val="1853102329"/>
                        </a:ext>
                      </a:extLst>
                    </a:gridCol>
                    <a:gridCol w="5489331">
                      <a:extLst>
                        <a:ext uri="{9D8B030D-6E8A-4147-A177-3AD203B41FA5}">
                          <a16:colId xmlns:a16="http://schemas.microsoft.com/office/drawing/2014/main" val="172913381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Typical Activity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Typical Question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Examples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0282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sz="1600" dirty="0"/>
                            <a:t>1. Association</a:t>
                          </a:r>
                          <a:br>
                            <a:rPr lang="en-US" sz="160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endChr m:val="|"/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dirty="0"/>
                            <a:t>Наблюдение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dirty="0"/>
                            <a:t>Как наблюдение</a:t>
                          </a:r>
                          <a:r>
                            <a:rPr lang="en-US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en-US" sz="1600" dirty="0"/>
                            <a:t> </a:t>
                          </a:r>
                          <a:r>
                            <a:rPr lang="ru-RU" sz="1600" dirty="0"/>
                            <a:t>изменит мое ожидание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aseline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en-US" sz="16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dirty="0"/>
                            <a:t>Покупатель зубной пасты с большей вероятностью также купит зубную щетку,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oMath>
                          </a14:m>
                          <a:r>
                            <a:rPr lang="ru-RU" sz="1600" dirty="0"/>
                            <a:t>. Ассоциация измеряется путем вычисления корреляции. Ассоциации не имеют причинного смысла, поскольку возможны различные ситуации: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en-US" sz="16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en-US" sz="16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en-US" sz="16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44910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2. </a:t>
                          </a:r>
                          <a:r>
                            <a:rPr lang="ru-RU" sz="1600" dirty="0"/>
                            <a:t>Вмешательство</a:t>
                          </a:r>
                          <a:endParaRPr lang="en-US" sz="16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endChr m:val="|"/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𝑑𝑜</m:t>
                                </m:r>
                                <m:d>
                                  <m:d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dirty="0"/>
                            <a:t>Выполнение действия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dirty="0"/>
                            <a:t>Что если …?</a:t>
                          </a:r>
                          <a:endParaRPr lang="en-US" sz="1600" dirty="0"/>
                        </a:p>
                        <a:p>
                          <a:r>
                            <a:rPr lang="ru-RU" sz="1600" dirty="0"/>
                            <a:t>Что если</a:t>
                          </a:r>
                          <a:r>
                            <a:rPr lang="ru-RU" sz="1600" baseline="0" dirty="0"/>
                            <a:t> выполнить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en-US" sz="16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dirty="0"/>
                            <a:t>Если принять аспирин, пройдет головная боль?</a:t>
                          </a:r>
                        </a:p>
                        <a:p>
                          <a:r>
                            <a:rPr lang="ru-RU" sz="1600" dirty="0"/>
                            <a:t>Что будет, если мы запретим курение?</a:t>
                          </a: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7316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3. </a:t>
                          </a:r>
                          <a:r>
                            <a:rPr lang="ru-RU" sz="1600" dirty="0" err="1"/>
                            <a:t>Контрфактуал</a:t>
                          </a:r>
                          <a:endParaRPr lang="en-US" sz="16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endChr m:val="|"/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 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Imagining, Retrospection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dirty="0"/>
                            <a:t>Почему</a:t>
                          </a:r>
                          <a:r>
                            <a:rPr lang="en-US" sz="1600" dirty="0"/>
                            <a:t>?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en-US" sz="1600" dirty="0"/>
                            <a:t> </a:t>
                          </a:r>
                          <a:r>
                            <a:rPr lang="ru-RU" sz="1600" dirty="0"/>
                            <a:t>является</a:t>
                          </a:r>
                          <a:r>
                            <a:rPr lang="ru-RU" sz="1600" baseline="0" dirty="0"/>
                            <a:t> причиной</a:t>
                          </a:r>
                          <a:r>
                            <a:rPr lang="en-US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en-US" sz="1600" dirty="0"/>
                            <a:t>?</a:t>
                          </a:r>
                        </a:p>
                        <a:p>
                          <a:r>
                            <a:rPr lang="ru-RU" sz="1600" dirty="0"/>
                            <a:t>Что было бы при других действиях</a:t>
                          </a:r>
                          <a:r>
                            <a:rPr lang="en-US" sz="16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dirty="0"/>
                            <a:t>Рассмотрение альтернативной версии прошлого события или того, что могло бы произойти при других обстоятельствах для того же воздействия. Что было бы, если не курить? Головная боль прошла из-за приема аспирина?</a:t>
                          </a: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90178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F7CB9568-313B-4A4E-B4C3-5C3AD677F5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4681953"/>
                  </p:ext>
                </p:extLst>
              </p:nvPr>
            </p:nvGraphicFramePr>
            <p:xfrm>
              <a:off x="211753" y="1989847"/>
              <a:ext cx="11707251" cy="35712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973179">
                      <a:extLst>
                        <a:ext uri="{9D8B030D-6E8A-4147-A177-3AD203B41FA5}">
                          <a16:colId xmlns:a16="http://schemas.microsoft.com/office/drawing/2014/main" val="909958501"/>
                        </a:ext>
                      </a:extLst>
                    </a:gridCol>
                    <a:gridCol w="1569169">
                      <a:extLst>
                        <a:ext uri="{9D8B030D-6E8A-4147-A177-3AD203B41FA5}">
                          <a16:colId xmlns:a16="http://schemas.microsoft.com/office/drawing/2014/main" val="1511588893"/>
                        </a:ext>
                      </a:extLst>
                    </a:gridCol>
                    <a:gridCol w="2675572">
                      <a:extLst>
                        <a:ext uri="{9D8B030D-6E8A-4147-A177-3AD203B41FA5}">
                          <a16:colId xmlns:a16="http://schemas.microsoft.com/office/drawing/2014/main" val="1853102329"/>
                        </a:ext>
                      </a:extLst>
                    </a:gridCol>
                    <a:gridCol w="5489331">
                      <a:extLst>
                        <a:ext uri="{9D8B030D-6E8A-4147-A177-3AD203B41FA5}">
                          <a16:colId xmlns:a16="http://schemas.microsoft.com/office/drawing/2014/main" val="172913381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Typical Activity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Typical Question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Examples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028278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641" t="-28846" r="-492308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dirty="0"/>
                            <a:t>Наблюдение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32701" t="-28846" r="-205687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13395" t="-28846" r="-231" b="-1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449109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641" t="-291304" r="-492308" b="-23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dirty="0"/>
                            <a:t>Выполнение действия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32701" t="-291304" r="-205687" b="-23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dirty="0"/>
                            <a:t>Если принять аспирин, пройдет головная боль?</a:t>
                          </a:r>
                        </a:p>
                        <a:p>
                          <a:r>
                            <a:rPr lang="ru-RU" sz="1600" dirty="0"/>
                            <a:t>Что будет, если мы запретим курение?</a:t>
                          </a: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731632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641" t="-174757" r="-492308" b="-67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Imagining, Retrospection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32701" t="-174757" r="-205687" b="-67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dirty="0"/>
                            <a:t>Рассмотрение альтернативной версии прошлого события или того, что могло бы произойти при других обстоятельствах для того же воздействия. Что было бы, если не курить? Головная боль прошла из-за приема аспирина?</a:t>
                          </a: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90178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4FF0361-FB8B-EE1E-DFF1-00D9476C3D22}"/>
              </a:ext>
            </a:extLst>
          </p:cNvPr>
          <p:cNvSpPr txBox="1"/>
          <p:nvPr/>
        </p:nvSpPr>
        <p:spPr>
          <a:xfrm>
            <a:off x="838199" y="6354375"/>
            <a:ext cx="110808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Pearl, J. (201</a:t>
            </a:r>
            <a:r>
              <a:rPr lang="ru-RU" sz="1200" dirty="0"/>
              <a:t>9</a:t>
            </a:r>
            <a:r>
              <a:rPr lang="en-US" sz="1200" dirty="0"/>
              <a:t>) The Seven Tools of Causal Inference, with Reflection on Machine Learning, </a:t>
            </a:r>
            <a:r>
              <a:rPr lang="en-US" sz="1200" i="1" dirty="0"/>
              <a:t>Communications of ACM</a:t>
            </a:r>
            <a:r>
              <a:rPr lang="en-US" sz="1200" dirty="0"/>
              <a:t>, 62(3): 54-60. </a:t>
            </a:r>
            <a:r>
              <a:rPr lang="en-US" sz="1200" b="0" i="0" u="none" strike="noStrike" dirty="0">
                <a:effectLst/>
                <a:latin typeface="Open Sans" panose="020B0606030504020204" pitchFamily="34" charset="0"/>
                <a:hlinkClick r:id="rId4"/>
              </a:rPr>
              <a:t>https://doi.org/10.1145/3241036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032837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5FCB3A-6D46-0030-3CE7-16D36316981F}"/>
              </a:ext>
            </a:extLst>
          </p:cNvPr>
          <p:cNvSpPr txBox="1"/>
          <p:nvPr/>
        </p:nvSpPr>
        <p:spPr>
          <a:xfrm>
            <a:off x="1299067" y="6309361"/>
            <a:ext cx="95541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  <a:latin typeface="Helvetica" pitchFamily="2" charset="0"/>
              </a:rPr>
              <a:t>Melnychuk, V., Frauen, D., &amp; </a:t>
            </a:r>
            <a:r>
              <a:rPr lang="en-US" sz="1100" dirty="0" err="1">
                <a:effectLst/>
                <a:latin typeface="Helvetica" pitchFamily="2" charset="0"/>
              </a:rPr>
              <a:t>Feuerriegel</a:t>
            </a:r>
            <a:r>
              <a:rPr lang="en-US" sz="1100" dirty="0">
                <a:effectLst/>
                <a:latin typeface="Helvetica" pitchFamily="2" charset="0"/>
              </a:rPr>
              <a:t>, S. (2023). Partial Counterfactual Identification of Continuous Outcomes with a Curvature Sensitivity Model. </a:t>
            </a:r>
            <a:r>
              <a:rPr lang="en-US" sz="1100" i="1" dirty="0">
                <a:effectLst/>
                <a:latin typeface="Helvetica" pitchFamily="2" charset="0"/>
              </a:rPr>
              <a:t>37th Conference on Neural Information Processing Systems (</a:t>
            </a:r>
            <a:r>
              <a:rPr lang="en-US" sz="1100" i="1" dirty="0" err="1">
                <a:effectLst/>
                <a:latin typeface="Helvetica" pitchFamily="2" charset="0"/>
              </a:rPr>
              <a:t>NeurIPS</a:t>
            </a:r>
            <a:r>
              <a:rPr lang="en-US" sz="1100" i="1" dirty="0">
                <a:effectLst/>
                <a:latin typeface="Helvetica" pitchFamily="2" charset="0"/>
              </a:rPr>
              <a:t> 2023)</a:t>
            </a:r>
            <a:r>
              <a:rPr lang="en-US" sz="1100" dirty="0">
                <a:effectLst/>
                <a:latin typeface="Helvetica" pitchFamily="2" charset="0"/>
              </a:rPr>
              <a:t>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70B3BCA-E7A1-9E73-6071-A202C8111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063"/>
          <a:stretch/>
        </p:blipFill>
        <p:spPr>
          <a:xfrm>
            <a:off x="-2" y="686563"/>
            <a:ext cx="12152259" cy="3010328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Шрифт, снимок экрана, документ&#10;&#10;Автоматически созданное описание">
            <a:extLst>
              <a:ext uri="{FF2B5EF4-FFF2-40B4-BE49-F238E27FC236}">
                <a16:creationId xmlns:a16="http://schemas.microsoft.com/office/drawing/2014/main" id="{972289F1-3400-8108-BEC7-09EF0159D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233" y="4034336"/>
            <a:ext cx="7772400" cy="173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04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99297271-D2D0-AF67-B485-2C27F3A2F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721" y="1468190"/>
            <a:ext cx="3759200" cy="1409700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59C878D-AD5A-DCE8-9EDD-1690E0AF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Analysis</a:t>
            </a:r>
            <a:endParaRPr lang="ru-RU" dirty="0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AF38631D-F6CD-0339-5734-20558BECFDE5}"/>
              </a:ext>
            </a:extLst>
          </p:cNvPr>
          <p:cNvSpPr/>
          <p:nvPr/>
        </p:nvSpPr>
        <p:spPr>
          <a:xfrm>
            <a:off x="2000746" y="2409567"/>
            <a:ext cx="2465798" cy="52398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Causal Inference</a:t>
            </a:r>
            <a:endParaRPr lang="ru-RU" dirty="0"/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360D4C38-D248-CDA3-8664-A0415BF9E612}"/>
              </a:ext>
            </a:extLst>
          </p:cNvPr>
          <p:cNvSpPr/>
          <p:nvPr/>
        </p:nvSpPr>
        <p:spPr>
          <a:xfrm>
            <a:off x="8592280" y="1023802"/>
            <a:ext cx="2465798" cy="52398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Causal Discovery</a:t>
            </a:r>
            <a:endParaRPr lang="ru-RU" dirty="0"/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9D42BB3-EF16-F4E6-55BE-3C43AA4CDE40}"/>
              </a:ext>
            </a:extLst>
          </p:cNvPr>
          <p:cNvSpPr/>
          <p:nvPr/>
        </p:nvSpPr>
        <p:spPr>
          <a:xfrm>
            <a:off x="347208" y="3652428"/>
            <a:ext cx="2258831" cy="52398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Instrumental variables</a:t>
            </a:r>
            <a:endParaRPr lang="ru-RU" sz="1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8D5844-4F80-22A0-9AD6-6C64778F8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87" y="4334510"/>
            <a:ext cx="2045471" cy="140910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EC81F22-210F-EBD1-4AC4-794891B38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588" y="4396764"/>
            <a:ext cx="2045472" cy="1512552"/>
          </a:xfrm>
          <a:prstGeom prst="rect">
            <a:avLst/>
          </a:prstGeom>
        </p:spPr>
      </p:pic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3AAA369-2479-A56A-BD31-39A5EA46786D}"/>
              </a:ext>
            </a:extLst>
          </p:cNvPr>
          <p:cNvSpPr/>
          <p:nvPr/>
        </p:nvSpPr>
        <p:spPr>
          <a:xfrm>
            <a:off x="2753588" y="3652428"/>
            <a:ext cx="2258831" cy="52398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Regression Discontinuity</a:t>
            </a:r>
            <a:endParaRPr lang="ru-RU" sz="1400" dirty="0"/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B44EDE1D-8F65-989F-49EB-5D3F39CE9E4A}"/>
              </a:ext>
            </a:extLst>
          </p:cNvPr>
          <p:cNvSpPr/>
          <p:nvPr/>
        </p:nvSpPr>
        <p:spPr>
          <a:xfrm>
            <a:off x="5159968" y="3652428"/>
            <a:ext cx="2258831" cy="52398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Difference in Difference</a:t>
            </a:r>
            <a:endParaRPr lang="ru-RU" sz="1400"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72227DCE-EF65-2AAA-780B-141FD24AC6E1}"/>
              </a:ext>
            </a:extLst>
          </p:cNvPr>
          <p:cNvSpPr/>
          <p:nvPr/>
        </p:nvSpPr>
        <p:spPr>
          <a:xfrm>
            <a:off x="7566348" y="3652428"/>
            <a:ext cx="2258831" cy="52398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Double Machine Learning</a:t>
            </a:r>
            <a:endParaRPr lang="ru-RU" sz="14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7112EAF-FB19-BE8B-1BF2-9AA4656D8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044" y="4334510"/>
            <a:ext cx="2347131" cy="1564754"/>
          </a:xfrm>
          <a:prstGeom prst="rect">
            <a:avLst/>
          </a:prstGeom>
        </p:spPr>
      </p:pic>
      <p:cxnSp>
        <p:nvCxnSpPr>
          <p:cNvPr id="17" name="Соединительная линия уступом 16">
            <a:extLst>
              <a:ext uri="{FF2B5EF4-FFF2-40B4-BE49-F238E27FC236}">
                <a16:creationId xmlns:a16="http://schemas.microsoft.com/office/drawing/2014/main" id="{96AD2CFC-E89C-2780-D15B-E0797EDAA325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5400000">
            <a:off x="1995696" y="2414478"/>
            <a:ext cx="718879" cy="1757021"/>
          </a:xfrm>
          <a:prstGeom prst="bentConnector3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8" name="Соединительная линия уступом 17">
            <a:extLst>
              <a:ext uri="{FF2B5EF4-FFF2-40B4-BE49-F238E27FC236}">
                <a16:creationId xmlns:a16="http://schemas.microsoft.com/office/drawing/2014/main" id="{BAEFF266-88CC-A06A-6B4D-7EA2A6FDB097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rot="16200000" flipH="1">
            <a:off x="3198885" y="2968308"/>
            <a:ext cx="718879" cy="64935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21" name="Соединительная линия уступом 20">
            <a:extLst>
              <a:ext uri="{FF2B5EF4-FFF2-40B4-BE49-F238E27FC236}">
                <a16:creationId xmlns:a16="http://schemas.microsoft.com/office/drawing/2014/main" id="{9CDD1AA1-A24A-B9C0-068F-4329B9CE2CAF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rot="16200000" flipH="1">
            <a:off x="4402075" y="1765118"/>
            <a:ext cx="718879" cy="30557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24" name="Соединительная линия уступом 23">
            <a:extLst>
              <a:ext uri="{FF2B5EF4-FFF2-40B4-BE49-F238E27FC236}">
                <a16:creationId xmlns:a16="http://schemas.microsoft.com/office/drawing/2014/main" id="{75E8B0A9-E4D7-266C-DCCC-8D7C560BE91F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16200000" flipH="1">
            <a:off x="5605265" y="561928"/>
            <a:ext cx="718879" cy="54621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2746620-983C-2B69-350A-288BDDA20957}"/>
              </a:ext>
            </a:extLst>
          </p:cNvPr>
          <p:cNvSpPr txBox="1"/>
          <p:nvPr/>
        </p:nvSpPr>
        <p:spPr>
          <a:xfrm>
            <a:off x="1514290" y="2064993"/>
            <a:ext cx="3645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/>
              <a:t>Если интересует только </a:t>
            </a:r>
            <a:r>
              <a:rPr lang="en-US" sz="1400" i="1" dirty="0"/>
              <a:t>Treatment Effect</a:t>
            </a:r>
            <a:endParaRPr lang="ru-RU" sz="1400" i="1" dirty="0"/>
          </a:p>
        </p:txBody>
      </p:sp>
      <p:sp>
        <p:nvSpPr>
          <p:cNvPr id="28" name="Стрелка вправо 27">
            <a:extLst>
              <a:ext uri="{FF2B5EF4-FFF2-40B4-BE49-F238E27FC236}">
                <a16:creationId xmlns:a16="http://schemas.microsoft.com/office/drawing/2014/main" id="{12C8AEDA-490C-1F43-6853-F9DC123D867B}"/>
              </a:ext>
            </a:extLst>
          </p:cNvPr>
          <p:cNvSpPr/>
          <p:nvPr/>
        </p:nvSpPr>
        <p:spPr>
          <a:xfrm rot="254875">
            <a:off x="4967266" y="898726"/>
            <a:ext cx="3206364" cy="504196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 вправо 28">
            <a:extLst>
              <a:ext uri="{FF2B5EF4-FFF2-40B4-BE49-F238E27FC236}">
                <a16:creationId xmlns:a16="http://schemas.microsoft.com/office/drawing/2014/main" id="{FF202925-4ABE-296C-7965-4DC041C006A8}"/>
              </a:ext>
            </a:extLst>
          </p:cNvPr>
          <p:cNvSpPr/>
          <p:nvPr/>
        </p:nvSpPr>
        <p:spPr>
          <a:xfrm rot="5400000">
            <a:off x="2888096" y="1466374"/>
            <a:ext cx="691095" cy="504196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CA56F0-D252-C418-F88B-7AF24B64BB43}"/>
              </a:ext>
            </a:extLst>
          </p:cNvPr>
          <p:cNvSpPr txBox="1"/>
          <p:nvPr/>
        </p:nvSpPr>
        <p:spPr>
          <a:xfrm>
            <a:off x="3352349" y="5941265"/>
            <a:ext cx="332014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ru-RU" sz="1200" dirty="0"/>
              <a:t>Задачи: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влияние рекламной компании на продажи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влияние изменения технологии на брак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81977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4EA2C9-5474-5F00-F3E5-ADDA6825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Графические каузальные модели. Основные понятия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5037091E-E972-9723-F5B7-1EF3C079ADB3}"/>
              </a:ext>
            </a:extLst>
          </p:cNvPr>
          <p:cNvSpPr/>
          <p:nvPr/>
        </p:nvSpPr>
        <p:spPr>
          <a:xfrm>
            <a:off x="838200" y="2812097"/>
            <a:ext cx="806385" cy="77281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77BDF4EE-E4E3-391E-5F07-A8221B6B9797}"/>
              </a:ext>
            </a:extLst>
          </p:cNvPr>
          <p:cNvSpPr/>
          <p:nvPr/>
        </p:nvSpPr>
        <p:spPr>
          <a:xfrm>
            <a:off x="2730909" y="2812097"/>
            <a:ext cx="806385" cy="77281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7E3AB3C5-65EB-27D6-22C7-B2307D462339}"/>
              </a:ext>
            </a:extLst>
          </p:cNvPr>
          <p:cNvSpPr/>
          <p:nvPr/>
        </p:nvSpPr>
        <p:spPr>
          <a:xfrm>
            <a:off x="838200" y="4445430"/>
            <a:ext cx="806385" cy="77281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AD0E588F-8AA1-76A2-A3DD-DB5786A1FE5E}"/>
              </a:ext>
            </a:extLst>
          </p:cNvPr>
          <p:cNvSpPr/>
          <p:nvPr/>
        </p:nvSpPr>
        <p:spPr>
          <a:xfrm>
            <a:off x="2730909" y="4445430"/>
            <a:ext cx="806385" cy="77281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7CA37232-4A28-FC50-3795-C2D7E410365F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1644585" y="3198505"/>
            <a:ext cx="1086324" cy="0"/>
          </a:xfrm>
          <a:prstGeom prst="straightConnector1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9E80051C-A84B-53CC-D6D1-A541EA665333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1241393" y="3584912"/>
            <a:ext cx="0" cy="860518"/>
          </a:xfrm>
          <a:prstGeom prst="straightConnector1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C39E9C24-1C60-27B1-C842-763032AA86CE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1526493" y="3471736"/>
            <a:ext cx="1322508" cy="1086870"/>
          </a:xfrm>
          <a:prstGeom prst="straightConnector1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EB017E7-DAF6-6302-B6BC-E998E8957B4B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1644585" y="4831838"/>
            <a:ext cx="1086324" cy="0"/>
          </a:xfrm>
          <a:prstGeom prst="straightConnector1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Овал 34">
            <a:extLst>
              <a:ext uri="{FF2B5EF4-FFF2-40B4-BE49-F238E27FC236}">
                <a16:creationId xmlns:a16="http://schemas.microsoft.com/office/drawing/2014/main" id="{01B8CBAE-216D-A478-403E-C5D23EF3A1A5}"/>
              </a:ext>
            </a:extLst>
          </p:cNvPr>
          <p:cNvSpPr/>
          <p:nvPr/>
        </p:nvSpPr>
        <p:spPr>
          <a:xfrm>
            <a:off x="4809982" y="2812097"/>
            <a:ext cx="806385" cy="77281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333995A5-4AB7-C0BA-54BA-AD0E15352C09}"/>
              </a:ext>
            </a:extLst>
          </p:cNvPr>
          <p:cNvSpPr/>
          <p:nvPr/>
        </p:nvSpPr>
        <p:spPr>
          <a:xfrm>
            <a:off x="6702691" y="2812097"/>
            <a:ext cx="806385" cy="77281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A8ABC623-ECF9-D881-539C-D2B4F9D8ECD6}"/>
              </a:ext>
            </a:extLst>
          </p:cNvPr>
          <p:cNvSpPr/>
          <p:nvPr/>
        </p:nvSpPr>
        <p:spPr>
          <a:xfrm>
            <a:off x="4809982" y="4445430"/>
            <a:ext cx="806385" cy="77281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37FFE873-A18C-708A-0610-6F2071ABEC6F}"/>
              </a:ext>
            </a:extLst>
          </p:cNvPr>
          <p:cNvSpPr/>
          <p:nvPr/>
        </p:nvSpPr>
        <p:spPr>
          <a:xfrm>
            <a:off x="6702691" y="4445430"/>
            <a:ext cx="806385" cy="77281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8C9FF1E8-8C25-29DC-2F0B-42D0C658792B}"/>
              </a:ext>
            </a:extLst>
          </p:cNvPr>
          <p:cNvCxnSpPr>
            <a:stCxn id="35" idx="6"/>
            <a:endCxn id="36" idx="2"/>
          </p:cNvCxnSpPr>
          <p:nvPr/>
        </p:nvCxnSpPr>
        <p:spPr>
          <a:xfrm>
            <a:off x="5616367" y="3198505"/>
            <a:ext cx="1086324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312BA670-DF99-C05B-F13E-1DA038498775}"/>
              </a:ext>
            </a:extLst>
          </p:cNvPr>
          <p:cNvCxnSpPr>
            <a:cxnSpLocks/>
            <a:stCxn id="35" idx="4"/>
            <a:endCxn id="37" idx="0"/>
          </p:cNvCxnSpPr>
          <p:nvPr/>
        </p:nvCxnSpPr>
        <p:spPr>
          <a:xfrm>
            <a:off x="5213175" y="3584912"/>
            <a:ext cx="0" cy="86051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31585BF6-AB09-A6A7-3D67-80F9B0425E6C}"/>
              </a:ext>
            </a:extLst>
          </p:cNvPr>
          <p:cNvCxnSpPr>
            <a:cxnSpLocks/>
            <a:stCxn id="36" idx="3"/>
            <a:endCxn id="37" idx="7"/>
          </p:cNvCxnSpPr>
          <p:nvPr/>
        </p:nvCxnSpPr>
        <p:spPr>
          <a:xfrm flipH="1">
            <a:off x="5498275" y="3471736"/>
            <a:ext cx="1322508" cy="10868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1C3B4BAC-BD7A-8435-1E97-D4D5790D7720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>
            <a:off x="5616367" y="4831838"/>
            <a:ext cx="1086324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0FD4D6E-0A98-47ED-D734-FE8D4D1B0C52}"/>
              </a:ext>
            </a:extLst>
          </p:cNvPr>
          <p:cNvSpPr txBox="1"/>
          <p:nvPr/>
        </p:nvSpPr>
        <p:spPr>
          <a:xfrm>
            <a:off x="1021080" y="5564777"/>
            <a:ext cx="2767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Неориентированный граф</a:t>
            </a:r>
          </a:p>
          <a:p>
            <a:r>
              <a:rPr lang="en-US" dirty="0"/>
              <a:t>Undirected graph</a:t>
            </a:r>
            <a:endParaRPr lang="ru-R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B6534C-E5AB-92E8-8552-4D918BB781AE}"/>
              </a:ext>
            </a:extLst>
          </p:cNvPr>
          <p:cNvSpPr txBox="1"/>
          <p:nvPr/>
        </p:nvSpPr>
        <p:spPr>
          <a:xfrm>
            <a:off x="4591556" y="5564776"/>
            <a:ext cx="3812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Ориентированный ацикличный граф</a:t>
            </a:r>
          </a:p>
          <a:p>
            <a:r>
              <a:rPr lang="en-US" dirty="0"/>
              <a:t>Directed Acyclic Graph (DAG)</a:t>
            </a:r>
            <a:endParaRPr lang="ru-RU" dirty="0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99D48C21-E727-9687-F5B5-A0A40F977E4E}"/>
              </a:ext>
            </a:extLst>
          </p:cNvPr>
          <p:cNvSpPr/>
          <p:nvPr/>
        </p:nvSpPr>
        <p:spPr>
          <a:xfrm>
            <a:off x="9057898" y="2742304"/>
            <a:ext cx="806385" cy="77281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67972CA2-DB0B-2740-DE4F-B15FC074555C}"/>
              </a:ext>
            </a:extLst>
          </p:cNvPr>
          <p:cNvSpPr/>
          <p:nvPr/>
        </p:nvSpPr>
        <p:spPr>
          <a:xfrm>
            <a:off x="10950607" y="2742304"/>
            <a:ext cx="806385" cy="77281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C5CCB8C0-0892-0401-53AE-882B08132E03}"/>
              </a:ext>
            </a:extLst>
          </p:cNvPr>
          <p:cNvSpPr/>
          <p:nvPr/>
        </p:nvSpPr>
        <p:spPr>
          <a:xfrm>
            <a:off x="9057898" y="4375637"/>
            <a:ext cx="806385" cy="77281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EF726886-2D9B-0B43-7D98-E31CC466E0A4}"/>
              </a:ext>
            </a:extLst>
          </p:cNvPr>
          <p:cNvSpPr/>
          <p:nvPr/>
        </p:nvSpPr>
        <p:spPr>
          <a:xfrm>
            <a:off x="10950607" y="4375637"/>
            <a:ext cx="806385" cy="77281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5F748CF7-9BC6-2C4C-D5AC-254F46431776}"/>
              </a:ext>
            </a:extLst>
          </p:cNvPr>
          <p:cNvCxnSpPr>
            <a:stCxn id="45" idx="6"/>
            <a:endCxn id="46" idx="2"/>
          </p:cNvCxnSpPr>
          <p:nvPr/>
        </p:nvCxnSpPr>
        <p:spPr>
          <a:xfrm>
            <a:off x="9864283" y="3128712"/>
            <a:ext cx="1086324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40ABB340-9A74-90E0-4D00-1EAAE5349079}"/>
              </a:ext>
            </a:extLst>
          </p:cNvPr>
          <p:cNvCxnSpPr>
            <a:cxnSpLocks/>
            <a:stCxn id="45" idx="4"/>
            <a:endCxn id="47" idx="0"/>
          </p:cNvCxnSpPr>
          <p:nvPr/>
        </p:nvCxnSpPr>
        <p:spPr>
          <a:xfrm>
            <a:off x="9461091" y="3515119"/>
            <a:ext cx="0" cy="86051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C2543E8F-C54C-342C-90C6-A30C69B36A61}"/>
              </a:ext>
            </a:extLst>
          </p:cNvPr>
          <p:cNvCxnSpPr>
            <a:cxnSpLocks/>
            <a:stCxn id="46" idx="3"/>
            <a:endCxn id="47" idx="7"/>
          </p:cNvCxnSpPr>
          <p:nvPr/>
        </p:nvCxnSpPr>
        <p:spPr>
          <a:xfrm flipH="1">
            <a:off x="9746191" y="3401943"/>
            <a:ext cx="1322508" cy="10868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FC3DCECF-4934-63DD-79DA-3924E2E998A0}"/>
              </a:ext>
            </a:extLst>
          </p:cNvPr>
          <p:cNvCxnSpPr>
            <a:cxnSpLocks/>
            <a:stCxn id="47" idx="6"/>
            <a:endCxn id="48" idx="2"/>
          </p:cNvCxnSpPr>
          <p:nvPr/>
        </p:nvCxnSpPr>
        <p:spPr>
          <a:xfrm>
            <a:off x="9864283" y="4762045"/>
            <a:ext cx="1086324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766A05F-CBFA-1A5D-BBA8-A64240029C6A}"/>
              </a:ext>
            </a:extLst>
          </p:cNvPr>
          <p:cNvSpPr txBox="1"/>
          <p:nvPr/>
        </p:nvSpPr>
        <p:spPr>
          <a:xfrm>
            <a:off x="9424184" y="5564776"/>
            <a:ext cx="1827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Цикличный граф</a:t>
            </a:r>
          </a:p>
          <a:p>
            <a:r>
              <a:rPr lang="en-US" dirty="0"/>
              <a:t>Cyclic Graph</a:t>
            </a:r>
            <a:endParaRPr lang="ru-RU" dirty="0"/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F0122BBF-463A-DBD9-15B8-B73799FE8B63}"/>
              </a:ext>
            </a:extLst>
          </p:cNvPr>
          <p:cNvCxnSpPr>
            <a:cxnSpLocks/>
            <a:stCxn id="48" idx="0"/>
            <a:endCxn id="46" idx="4"/>
          </p:cNvCxnSpPr>
          <p:nvPr/>
        </p:nvCxnSpPr>
        <p:spPr>
          <a:xfrm flipV="1">
            <a:off x="11353800" y="3515119"/>
            <a:ext cx="0" cy="86051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E57B3F2-F6EF-6B7D-91AD-43E57D1C1EA2}"/>
              </a:ext>
            </a:extLst>
          </p:cNvPr>
          <p:cNvSpPr txBox="1"/>
          <p:nvPr/>
        </p:nvSpPr>
        <p:spPr>
          <a:xfrm>
            <a:off x="491791" y="2078494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Узел</a:t>
            </a:r>
          </a:p>
          <a:p>
            <a:r>
              <a:rPr lang="en-US" dirty="0">
                <a:solidFill>
                  <a:schemeClr val="accent1"/>
                </a:solidFill>
              </a:rPr>
              <a:t>Node</a:t>
            </a:r>
            <a:endParaRPr lang="ru-RU" dirty="0">
              <a:solidFill>
                <a:schemeClr val="accent1"/>
              </a:solidFill>
            </a:endParaRPr>
          </a:p>
        </p:txBody>
      </p: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66C7A6A4-FF46-CA12-4B30-32D686B8D180}"/>
              </a:ext>
            </a:extLst>
          </p:cNvPr>
          <p:cNvCxnSpPr>
            <a:stCxn id="58" idx="2"/>
            <a:endCxn id="4" idx="1"/>
          </p:cNvCxnSpPr>
          <p:nvPr/>
        </p:nvCxnSpPr>
        <p:spPr>
          <a:xfrm>
            <a:off x="838200" y="2724825"/>
            <a:ext cx="118092" cy="200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43CCDEC-3501-09CB-C911-0CF28A4503CA}"/>
              </a:ext>
            </a:extLst>
          </p:cNvPr>
          <p:cNvSpPr txBox="1"/>
          <p:nvPr/>
        </p:nvSpPr>
        <p:spPr>
          <a:xfrm>
            <a:off x="1879672" y="2092393"/>
            <a:ext cx="782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Ребро</a:t>
            </a:r>
          </a:p>
          <a:p>
            <a:r>
              <a:rPr lang="en-US" dirty="0">
                <a:solidFill>
                  <a:schemeClr val="accent1"/>
                </a:solidFill>
              </a:rPr>
              <a:t>Edge</a:t>
            </a:r>
            <a:endParaRPr lang="ru-RU" dirty="0">
              <a:solidFill>
                <a:schemeClr val="accent1"/>
              </a:solidFill>
            </a:endParaRPr>
          </a:p>
        </p:txBody>
      </p: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D4067A4D-BEAE-6D05-4AF2-ACF2C421A667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2270933" y="2738724"/>
            <a:ext cx="0" cy="436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Полилиния 66">
            <a:extLst>
              <a:ext uri="{FF2B5EF4-FFF2-40B4-BE49-F238E27FC236}">
                <a16:creationId xmlns:a16="http://schemas.microsoft.com/office/drawing/2014/main" id="{BED735EB-B94C-F157-F2BA-EAB6C5800B0A}"/>
              </a:ext>
            </a:extLst>
          </p:cNvPr>
          <p:cNvSpPr/>
          <p:nvPr/>
        </p:nvSpPr>
        <p:spPr>
          <a:xfrm>
            <a:off x="9792929" y="3532083"/>
            <a:ext cx="1061884" cy="1120879"/>
          </a:xfrm>
          <a:custGeom>
            <a:avLst/>
            <a:gdLst>
              <a:gd name="connsiteX0" fmla="*/ 19665 w 1061884"/>
              <a:gd name="connsiteY0" fmla="*/ 0 h 1120879"/>
              <a:gd name="connsiteX1" fmla="*/ 0 w 1061884"/>
              <a:gd name="connsiteY1" fmla="*/ 157316 h 1120879"/>
              <a:gd name="connsiteX2" fmla="*/ 9832 w 1061884"/>
              <a:gd name="connsiteY2" fmla="*/ 393290 h 1120879"/>
              <a:gd name="connsiteX3" fmla="*/ 29497 w 1061884"/>
              <a:gd name="connsiteY3" fmla="*/ 570271 h 1120879"/>
              <a:gd name="connsiteX4" fmla="*/ 39329 w 1061884"/>
              <a:gd name="connsiteY4" fmla="*/ 629264 h 1120879"/>
              <a:gd name="connsiteX5" fmla="*/ 78658 w 1061884"/>
              <a:gd name="connsiteY5" fmla="*/ 717755 h 1120879"/>
              <a:gd name="connsiteX6" fmla="*/ 108155 w 1061884"/>
              <a:gd name="connsiteY6" fmla="*/ 766916 h 1120879"/>
              <a:gd name="connsiteX7" fmla="*/ 157316 w 1061884"/>
              <a:gd name="connsiteY7" fmla="*/ 845574 h 1120879"/>
              <a:gd name="connsiteX8" fmla="*/ 206477 w 1061884"/>
              <a:gd name="connsiteY8" fmla="*/ 914400 h 1120879"/>
              <a:gd name="connsiteX9" fmla="*/ 275303 w 1061884"/>
              <a:gd name="connsiteY9" fmla="*/ 983226 h 1120879"/>
              <a:gd name="connsiteX10" fmla="*/ 324465 w 1061884"/>
              <a:gd name="connsiteY10" fmla="*/ 1012722 h 1120879"/>
              <a:gd name="connsiteX11" fmla="*/ 403123 w 1061884"/>
              <a:gd name="connsiteY11" fmla="*/ 1042219 h 1120879"/>
              <a:gd name="connsiteX12" fmla="*/ 501445 w 1061884"/>
              <a:gd name="connsiteY12" fmla="*/ 1071716 h 1120879"/>
              <a:gd name="connsiteX13" fmla="*/ 540774 w 1061884"/>
              <a:gd name="connsiteY13" fmla="*/ 1081548 h 1120879"/>
              <a:gd name="connsiteX14" fmla="*/ 570271 w 1061884"/>
              <a:gd name="connsiteY14" fmla="*/ 1091380 h 1120879"/>
              <a:gd name="connsiteX15" fmla="*/ 835742 w 1061884"/>
              <a:gd name="connsiteY15" fmla="*/ 1101213 h 1120879"/>
              <a:gd name="connsiteX16" fmla="*/ 973394 w 1061884"/>
              <a:gd name="connsiteY16" fmla="*/ 1111045 h 1120879"/>
              <a:gd name="connsiteX17" fmla="*/ 1061884 w 1061884"/>
              <a:gd name="connsiteY17" fmla="*/ 1120877 h 1120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61884" h="1120879">
                <a:moveTo>
                  <a:pt x="19665" y="0"/>
                </a:moveTo>
                <a:cubicBezTo>
                  <a:pt x="7969" y="58474"/>
                  <a:pt x="0" y="89238"/>
                  <a:pt x="0" y="157316"/>
                </a:cubicBezTo>
                <a:cubicBezTo>
                  <a:pt x="0" y="236042"/>
                  <a:pt x="5341" y="314692"/>
                  <a:pt x="9832" y="393290"/>
                </a:cubicBezTo>
                <a:cubicBezTo>
                  <a:pt x="13650" y="460111"/>
                  <a:pt x="19739" y="506845"/>
                  <a:pt x="29497" y="570271"/>
                </a:cubicBezTo>
                <a:cubicBezTo>
                  <a:pt x="32528" y="589975"/>
                  <a:pt x="34084" y="610031"/>
                  <a:pt x="39329" y="629264"/>
                </a:cubicBezTo>
                <a:cubicBezTo>
                  <a:pt x="45188" y="650747"/>
                  <a:pt x="67086" y="696926"/>
                  <a:pt x="78658" y="717755"/>
                </a:cubicBezTo>
                <a:cubicBezTo>
                  <a:pt x="87939" y="734461"/>
                  <a:pt x="98874" y="750210"/>
                  <a:pt x="108155" y="766916"/>
                </a:cubicBezTo>
                <a:cubicBezTo>
                  <a:pt x="154353" y="850073"/>
                  <a:pt x="97552" y="761905"/>
                  <a:pt x="157316" y="845574"/>
                </a:cubicBezTo>
                <a:cubicBezTo>
                  <a:pt x="175132" y="870516"/>
                  <a:pt x="185061" y="890842"/>
                  <a:pt x="206477" y="914400"/>
                </a:cubicBezTo>
                <a:cubicBezTo>
                  <a:pt x="228302" y="938407"/>
                  <a:pt x="247481" y="966534"/>
                  <a:pt x="275303" y="983226"/>
                </a:cubicBezTo>
                <a:cubicBezTo>
                  <a:pt x="291690" y="993058"/>
                  <a:pt x="307372" y="1004176"/>
                  <a:pt x="324465" y="1012722"/>
                </a:cubicBezTo>
                <a:cubicBezTo>
                  <a:pt x="347986" y="1024482"/>
                  <a:pt x="377589" y="1033708"/>
                  <a:pt x="403123" y="1042219"/>
                </a:cubicBezTo>
                <a:cubicBezTo>
                  <a:pt x="455200" y="1076939"/>
                  <a:pt x="414451" y="1055899"/>
                  <a:pt x="501445" y="1071716"/>
                </a:cubicBezTo>
                <a:cubicBezTo>
                  <a:pt x="514740" y="1074133"/>
                  <a:pt x="527781" y="1077836"/>
                  <a:pt x="540774" y="1081548"/>
                </a:cubicBezTo>
                <a:cubicBezTo>
                  <a:pt x="550739" y="1084395"/>
                  <a:pt x="559930" y="1090691"/>
                  <a:pt x="570271" y="1091380"/>
                </a:cubicBezTo>
                <a:cubicBezTo>
                  <a:pt x="658626" y="1097270"/>
                  <a:pt x="747296" y="1096898"/>
                  <a:pt x="835742" y="1101213"/>
                </a:cubicBezTo>
                <a:cubicBezTo>
                  <a:pt x="881688" y="1103454"/>
                  <a:pt x="927582" y="1106880"/>
                  <a:pt x="973394" y="1111045"/>
                </a:cubicBezTo>
                <a:cubicBezTo>
                  <a:pt x="1086021" y="1121283"/>
                  <a:pt x="1021819" y="1120877"/>
                  <a:pt x="1061884" y="1120877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олилиния 67">
            <a:extLst>
              <a:ext uri="{FF2B5EF4-FFF2-40B4-BE49-F238E27FC236}">
                <a16:creationId xmlns:a16="http://schemas.microsoft.com/office/drawing/2014/main" id="{1F217DAD-3A32-1889-A6CB-921C5ECA0B0C}"/>
              </a:ext>
            </a:extLst>
          </p:cNvPr>
          <p:cNvSpPr/>
          <p:nvPr/>
        </p:nvSpPr>
        <p:spPr>
          <a:xfrm rot="10608095">
            <a:off x="10096580" y="3219588"/>
            <a:ext cx="1061884" cy="1120879"/>
          </a:xfrm>
          <a:custGeom>
            <a:avLst/>
            <a:gdLst>
              <a:gd name="connsiteX0" fmla="*/ 19665 w 1061884"/>
              <a:gd name="connsiteY0" fmla="*/ 0 h 1120879"/>
              <a:gd name="connsiteX1" fmla="*/ 0 w 1061884"/>
              <a:gd name="connsiteY1" fmla="*/ 157316 h 1120879"/>
              <a:gd name="connsiteX2" fmla="*/ 9832 w 1061884"/>
              <a:gd name="connsiteY2" fmla="*/ 393290 h 1120879"/>
              <a:gd name="connsiteX3" fmla="*/ 29497 w 1061884"/>
              <a:gd name="connsiteY3" fmla="*/ 570271 h 1120879"/>
              <a:gd name="connsiteX4" fmla="*/ 39329 w 1061884"/>
              <a:gd name="connsiteY4" fmla="*/ 629264 h 1120879"/>
              <a:gd name="connsiteX5" fmla="*/ 78658 w 1061884"/>
              <a:gd name="connsiteY5" fmla="*/ 717755 h 1120879"/>
              <a:gd name="connsiteX6" fmla="*/ 108155 w 1061884"/>
              <a:gd name="connsiteY6" fmla="*/ 766916 h 1120879"/>
              <a:gd name="connsiteX7" fmla="*/ 157316 w 1061884"/>
              <a:gd name="connsiteY7" fmla="*/ 845574 h 1120879"/>
              <a:gd name="connsiteX8" fmla="*/ 206477 w 1061884"/>
              <a:gd name="connsiteY8" fmla="*/ 914400 h 1120879"/>
              <a:gd name="connsiteX9" fmla="*/ 275303 w 1061884"/>
              <a:gd name="connsiteY9" fmla="*/ 983226 h 1120879"/>
              <a:gd name="connsiteX10" fmla="*/ 324465 w 1061884"/>
              <a:gd name="connsiteY10" fmla="*/ 1012722 h 1120879"/>
              <a:gd name="connsiteX11" fmla="*/ 403123 w 1061884"/>
              <a:gd name="connsiteY11" fmla="*/ 1042219 h 1120879"/>
              <a:gd name="connsiteX12" fmla="*/ 501445 w 1061884"/>
              <a:gd name="connsiteY12" fmla="*/ 1071716 h 1120879"/>
              <a:gd name="connsiteX13" fmla="*/ 540774 w 1061884"/>
              <a:gd name="connsiteY13" fmla="*/ 1081548 h 1120879"/>
              <a:gd name="connsiteX14" fmla="*/ 570271 w 1061884"/>
              <a:gd name="connsiteY14" fmla="*/ 1091380 h 1120879"/>
              <a:gd name="connsiteX15" fmla="*/ 835742 w 1061884"/>
              <a:gd name="connsiteY15" fmla="*/ 1101213 h 1120879"/>
              <a:gd name="connsiteX16" fmla="*/ 973394 w 1061884"/>
              <a:gd name="connsiteY16" fmla="*/ 1111045 h 1120879"/>
              <a:gd name="connsiteX17" fmla="*/ 1061884 w 1061884"/>
              <a:gd name="connsiteY17" fmla="*/ 1120877 h 1120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61884" h="1120879">
                <a:moveTo>
                  <a:pt x="19665" y="0"/>
                </a:moveTo>
                <a:cubicBezTo>
                  <a:pt x="7969" y="58474"/>
                  <a:pt x="0" y="89238"/>
                  <a:pt x="0" y="157316"/>
                </a:cubicBezTo>
                <a:cubicBezTo>
                  <a:pt x="0" y="236042"/>
                  <a:pt x="5341" y="314692"/>
                  <a:pt x="9832" y="393290"/>
                </a:cubicBezTo>
                <a:cubicBezTo>
                  <a:pt x="13650" y="460111"/>
                  <a:pt x="19739" y="506845"/>
                  <a:pt x="29497" y="570271"/>
                </a:cubicBezTo>
                <a:cubicBezTo>
                  <a:pt x="32528" y="589975"/>
                  <a:pt x="34084" y="610031"/>
                  <a:pt x="39329" y="629264"/>
                </a:cubicBezTo>
                <a:cubicBezTo>
                  <a:pt x="45188" y="650747"/>
                  <a:pt x="67086" y="696926"/>
                  <a:pt x="78658" y="717755"/>
                </a:cubicBezTo>
                <a:cubicBezTo>
                  <a:pt x="87939" y="734461"/>
                  <a:pt x="98874" y="750210"/>
                  <a:pt x="108155" y="766916"/>
                </a:cubicBezTo>
                <a:cubicBezTo>
                  <a:pt x="154353" y="850073"/>
                  <a:pt x="97552" y="761905"/>
                  <a:pt x="157316" y="845574"/>
                </a:cubicBezTo>
                <a:cubicBezTo>
                  <a:pt x="175132" y="870516"/>
                  <a:pt x="185061" y="890842"/>
                  <a:pt x="206477" y="914400"/>
                </a:cubicBezTo>
                <a:cubicBezTo>
                  <a:pt x="228302" y="938407"/>
                  <a:pt x="247481" y="966534"/>
                  <a:pt x="275303" y="983226"/>
                </a:cubicBezTo>
                <a:cubicBezTo>
                  <a:pt x="291690" y="993058"/>
                  <a:pt x="307372" y="1004176"/>
                  <a:pt x="324465" y="1012722"/>
                </a:cubicBezTo>
                <a:cubicBezTo>
                  <a:pt x="347986" y="1024482"/>
                  <a:pt x="377589" y="1033708"/>
                  <a:pt x="403123" y="1042219"/>
                </a:cubicBezTo>
                <a:cubicBezTo>
                  <a:pt x="455200" y="1076939"/>
                  <a:pt x="414451" y="1055899"/>
                  <a:pt x="501445" y="1071716"/>
                </a:cubicBezTo>
                <a:cubicBezTo>
                  <a:pt x="514740" y="1074133"/>
                  <a:pt x="527781" y="1077836"/>
                  <a:pt x="540774" y="1081548"/>
                </a:cubicBezTo>
                <a:cubicBezTo>
                  <a:pt x="550739" y="1084395"/>
                  <a:pt x="559930" y="1090691"/>
                  <a:pt x="570271" y="1091380"/>
                </a:cubicBezTo>
                <a:cubicBezTo>
                  <a:pt x="658626" y="1097270"/>
                  <a:pt x="747296" y="1096898"/>
                  <a:pt x="835742" y="1101213"/>
                </a:cubicBezTo>
                <a:cubicBezTo>
                  <a:pt x="881688" y="1103454"/>
                  <a:pt x="927582" y="1106880"/>
                  <a:pt x="973394" y="1111045"/>
                </a:cubicBezTo>
                <a:cubicBezTo>
                  <a:pt x="1086021" y="1121283"/>
                  <a:pt x="1021819" y="1120877"/>
                  <a:pt x="1061884" y="1120877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D07F967-329E-AC75-9382-49720F1FF724}"/>
              </a:ext>
            </a:extLst>
          </p:cNvPr>
          <p:cNvSpPr txBox="1"/>
          <p:nvPr/>
        </p:nvSpPr>
        <p:spPr>
          <a:xfrm>
            <a:off x="9696721" y="2324388"/>
            <a:ext cx="1538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Undirected path</a:t>
            </a:r>
            <a:endParaRPr lang="ru-RU" sz="1600" dirty="0">
              <a:solidFill>
                <a:schemeClr val="accent1"/>
              </a:solidFill>
            </a:endParaRPr>
          </a:p>
        </p:txBody>
      </p:sp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1D72AA2B-360B-15AD-18E6-6695BEF7A625}"/>
              </a:ext>
            </a:extLst>
          </p:cNvPr>
          <p:cNvCxnSpPr>
            <a:stCxn id="69" idx="2"/>
          </p:cNvCxnSpPr>
          <p:nvPr/>
        </p:nvCxnSpPr>
        <p:spPr>
          <a:xfrm flipH="1">
            <a:off x="10407445" y="2662942"/>
            <a:ext cx="58686" cy="535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F00BB37-C7FC-A1D3-95A2-CEBC8015A5DE}"/>
              </a:ext>
            </a:extLst>
          </p:cNvPr>
          <p:cNvSpPr txBox="1"/>
          <p:nvPr/>
        </p:nvSpPr>
        <p:spPr>
          <a:xfrm>
            <a:off x="9664267" y="5172193"/>
            <a:ext cx="1319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Directed path</a:t>
            </a:r>
            <a:endParaRPr lang="ru-RU" sz="1600" dirty="0">
              <a:solidFill>
                <a:schemeClr val="accent1"/>
              </a:solidFill>
            </a:endParaRPr>
          </a:p>
        </p:txBody>
      </p:sp>
      <p:cxnSp>
        <p:nvCxnSpPr>
          <p:cNvPr id="73" name="Прямая соединительная линия 72">
            <a:extLst>
              <a:ext uri="{FF2B5EF4-FFF2-40B4-BE49-F238E27FC236}">
                <a16:creationId xmlns:a16="http://schemas.microsoft.com/office/drawing/2014/main" id="{6543BAD9-0C0C-2CD2-889A-28C7C5C4B4E7}"/>
              </a:ext>
            </a:extLst>
          </p:cNvPr>
          <p:cNvCxnSpPr/>
          <p:nvPr/>
        </p:nvCxnSpPr>
        <p:spPr>
          <a:xfrm flipH="1">
            <a:off x="10208789" y="4652962"/>
            <a:ext cx="58686" cy="535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CDA1788-0262-3619-5CFF-D7C52740FAA3}"/>
              </a:ext>
            </a:extLst>
          </p:cNvPr>
          <p:cNvSpPr txBox="1"/>
          <p:nvPr/>
        </p:nvSpPr>
        <p:spPr>
          <a:xfrm>
            <a:off x="4812925" y="2418323"/>
            <a:ext cx="730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Parent</a:t>
            </a:r>
            <a:endParaRPr lang="ru-RU" sz="1600" dirty="0">
              <a:solidFill>
                <a:schemeClr val="accent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985BF44-B80D-6319-D72E-68C8ACBECF1D}"/>
              </a:ext>
            </a:extLst>
          </p:cNvPr>
          <p:cNvSpPr txBox="1"/>
          <p:nvPr/>
        </p:nvSpPr>
        <p:spPr>
          <a:xfrm>
            <a:off x="6860208" y="2415558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Child</a:t>
            </a:r>
            <a:endParaRPr lang="ru-RU" sz="1600" dirty="0">
              <a:solidFill>
                <a:schemeClr val="accent1"/>
              </a:solidFill>
            </a:endParaRPr>
          </a:p>
        </p:txBody>
      </p:sp>
      <p:cxnSp>
        <p:nvCxnSpPr>
          <p:cNvPr id="76" name="Прямая соединительная линия 75">
            <a:extLst>
              <a:ext uri="{FF2B5EF4-FFF2-40B4-BE49-F238E27FC236}">
                <a16:creationId xmlns:a16="http://schemas.microsoft.com/office/drawing/2014/main" id="{1289350E-E58D-495E-BF5D-FBFD050A4083}"/>
              </a:ext>
            </a:extLst>
          </p:cNvPr>
          <p:cNvCxnSpPr>
            <a:cxnSpLocks/>
            <a:stCxn id="75" idx="1"/>
            <a:endCxn id="74" idx="3"/>
          </p:cNvCxnSpPr>
          <p:nvPr/>
        </p:nvCxnSpPr>
        <p:spPr>
          <a:xfrm flipH="1">
            <a:off x="5543190" y="2584835"/>
            <a:ext cx="1317018" cy="276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FB7EA50-E7FD-F4A3-44EA-71A0B1AB67F6}"/>
              </a:ext>
            </a:extLst>
          </p:cNvPr>
          <p:cNvSpPr txBox="1"/>
          <p:nvPr/>
        </p:nvSpPr>
        <p:spPr>
          <a:xfrm>
            <a:off x="7443839" y="3372252"/>
            <a:ext cx="9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Ancestor</a:t>
            </a:r>
            <a:endParaRPr lang="ru-RU" sz="1600" dirty="0">
              <a:solidFill>
                <a:schemeClr val="accent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FE5DFC-C217-2EB5-826B-9584E9A77848}"/>
              </a:ext>
            </a:extLst>
          </p:cNvPr>
          <p:cNvSpPr txBox="1"/>
          <p:nvPr/>
        </p:nvSpPr>
        <p:spPr>
          <a:xfrm>
            <a:off x="7322011" y="4319536"/>
            <a:ext cx="1170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Descendant</a:t>
            </a:r>
            <a:endParaRPr lang="ru-RU" sz="1600" dirty="0">
              <a:solidFill>
                <a:schemeClr val="accent1"/>
              </a:solidFill>
            </a:endParaRPr>
          </a:p>
        </p:txBody>
      </p:sp>
      <p:cxnSp>
        <p:nvCxnSpPr>
          <p:cNvPr id="82" name="Прямая соединительная линия 81">
            <a:extLst>
              <a:ext uri="{FF2B5EF4-FFF2-40B4-BE49-F238E27FC236}">
                <a16:creationId xmlns:a16="http://schemas.microsoft.com/office/drawing/2014/main" id="{17A097B3-384A-E467-6ECF-6FE232C2028D}"/>
              </a:ext>
            </a:extLst>
          </p:cNvPr>
          <p:cNvCxnSpPr>
            <a:cxnSpLocks/>
            <a:stCxn id="80" idx="2"/>
            <a:endCxn id="81" idx="0"/>
          </p:cNvCxnSpPr>
          <p:nvPr/>
        </p:nvCxnSpPr>
        <p:spPr>
          <a:xfrm>
            <a:off x="7906722" y="3710806"/>
            <a:ext cx="385" cy="60873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F9A4767B-F9B4-F36C-80EE-619AC2C12A1B}"/>
              </a:ext>
            </a:extLst>
          </p:cNvPr>
          <p:cNvSpPr txBox="1"/>
          <p:nvPr/>
        </p:nvSpPr>
        <p:spPr>
          <a:xfrm>
            <a:off x="5780964" y="2108584"/>
            <a:ext cx="921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Adjacent</a:t>
            </a:r>
            <a:endParaRPr lang="ru-RU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829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3273BC-D09F-4B04-E3BF-57B34625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нужна графическая модель?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4122F7B6-0EB1-584B-24FE-17CA0BC26C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7925" y="1825625"/>
                <a:ext cx="7110652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ru-RU" dirty="0"/>
                  <a:t>Только уравнений недостаточно, зависимость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не определяет направление каузальной связи:</a:t>
                </a:r>
              </a:p>
              <a:p>
                <a:pPr lvl="1"/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эквивалентно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.</a:t>
                </a:r>
              </a:p>
              <a:p>
                <a:endParaRPr lang="ru-RU" dirty="0"/>
              </a:p>
              <a:p>
                <a:r>
                  <a:rPr lang="ru-RU" dirty="0"/>
                  <a:t>Графическая модель (ГМ) задает направление каузальных связей.</a:t>
                </a:r>
              </a:p>
              <a:p>
                <a:endParaRPr lang="ru-RU" dirty="0"/>
              </a:p>
              <a:p>
                <a:r>
                  <a:rPr lang="ru-RU" dirty="0"/>
                  <a:t>ГМ задает структуру связей в системе:</a:t>
                </a:r>
              </a:p>
              <a:p>
                <a:pPr lvl="1"/>
                <a:r>
                  <a:rPr lang="ru-RU" dirty="0"/>
                  <a:t>Структурная модель = граф структуры + функции, описывающие связи .</a:t>
                </a:r>
              </a:p>
              <a:p>
                <a:endParaRPr lang="ru-RU" dirty="0"/>
              </a:p>
              <a:p>
                <a:r>
                  <a:rPr lang="ru-RU" dirty="0"/>
                  <a:t>ГМ легко интерпретируется.</a:t>
                </a:r>
              </a:p>
              <a:p>
                <a:endParaRPr lang="ru-RU" dirty="0"/>
              </a:p>
              <a:p>
                <a:r>
                  <a:rPr lang="ru-RU" dirty="0"/>
                  <a:t>ГМ можно построить на основе экспертных знаний, на основе данных, либо сочетая оба подхода.</a:t>
                </a:r>
              </a:p>
            </p:txBody>
          </p:sp>
        </mc:Choice>
        <mc:Fallback xmlns="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4122F7B6-0EB1-584B-24FE-17CA0BC26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7925" y="1825625"/>
                <a:ext cx="7110652" cy="4351338"/>
              </a:xfrm>
              <a:blipFill>
                <a:blip r:embed="rId2"/>
                <a:stretch>
                  <a:fillRect l="-535" t="-23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1406795A-B188-3A1E-A9A5-B61BCD4970EE}"/>
              </a:ext>
            </a:extLst>
          </p:cNvPr>
          <p:cNvSpPr/>
          <p:nvPr/>
        </p:nvSpPr>
        <p:spPr>
          <a:xfrm>
            <a:off x="8221776" y="2436169"/>
            <a:ext cx="806385" cy="77281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BBFF9BA-03B7-FFEE-02A8-243D31AC1743}"/>
              </a:ext>
            </a:extLst>
          </p:cNvPr>
          <p:cNvSpPr/>
          <p:nvPr/>
        </p:nvSpPr>
        <p:spPr>
          <a:xfrm>
            <a:off x="10114485" y="2436169"/>
            <a:ext cx="806385" cy="77281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314660-DAFA-0C4D-1F76-10097713225A}"/>
              </a:ext>
            </a:extLst>
          </p:cNvPr>
          <p:cNvSpPr/>
          <p:nvPr/>
        </p:nvSpPr>
        <p:spPr>
          <a:xfrm>
            <a:off x="8221776" y="4069502"/>
            <a:ext cx="806385" cy="77281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A4F7E621-74B4-7812-9958-22670318F752}"/>
              </a:ext>
            </a:extLst>
          </p:cNvPr>
          <p:cNvSpPr/>
          <p:nvPr/>
        </p:nvSpPr>
        <p:spPr>
          <a:xfrm>
            <a:off x="10114485" y="4069502"/>
            <a:ext cx="806385" cy="77281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50DE4B42-BB3C-578C-F0F6-9AE8AF491A0F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9028161" y="2822577"/>
            <a:ext cx="1086324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A752B22E-1558-3984-3D50-6DE720B33433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8624969" y="3208984"/>
            <a:ext cx="0" cy="86051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E1A6A98F-55C7-9867-B3AD-ECC93E17B768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8910069" y="3095808"/>
            <a:ext cx="1322508" cy="10868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530E01E-6E67-FE46-D608-D0D36E6FA8D2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9028161" y="4455910"/>
            <a:ext cx="1086324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B39FBF3-22BE-AF06-4373-F2A34022AE82}"/>
              </a:ext>
            </a:extLst>
          </p:cNvPr>
          <p:cNvSpPr txBox="1"/>
          <p:nvPr/>
        </p:nvSpPr>
        <p:spPr>
          <a:xfrm>
            <a:off x="8251133" y="5226008"/>
            <a:ext cx="290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Directed Acyclic Graph (DAG)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4508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DE1B5F-3650-6750-C9B7-F6BCB3E7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4780"/>
          </a:xfrm>
        </p:spPr>
        <p:txBody>
          <a:bodyPr/>
          <a:lstStyle/>
          <a:p>
            <a:r>
              <a:rPr lang="ru-RU" dirty="0"/>
              <a:t>Базовые графические блоки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4E77D3-EB11-5E63-F650-3FE42062B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19" y="3635573"/>
            <a:ext cx="3291853" cy="18447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1BC01B-5CEE-8A3B-D1D3-20CB13140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50" y="3614587"/>
            <a:ext cx="3289300" cy="186892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3ADF6F-2457-0CF3-8FF4-EA962A644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817" y="3603987"/>
            <a:ext cx="2914814" cy="1811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AFD41C-CA60-D86E-C757-2B68498D79CD}"/>
              </a:ext>
            </a:extLst>
          </p:cNvPr>
          <p:cNvSpPr txBox="1"/>
          <p:nvPr/>
        </p:nvSpPr>
        <p:spPr>
          <a:xfrm>
            <a:off x="1609245" y="3208206"/>
            <a:ext cx="140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Цепь / </a:t>
            </a:r>
            <a:r>
              <a:rPr lang="en-US" dirty="0"/>
              <a:t>Chain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F2CDFC-E8E8-AFF5-BB5C-79C74887574B}"/>
              </a:ext>
            </a:extLst>
          </p:cNvPr>
          <p:cNvSpPr txBox="1"/>
          <p:nvPr/>
        </p:nvSpPr>
        <p:spPr>
          <a:xfrm>
            <a:off x="5409289" y="3208206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Вилка / </a:t>
            </a:r>
            <a:r>
              <a:rPr lang="en-US" dirty="0"/>
              <a:t>Fork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1A9207-E1AE-E0F0-EDC2-D7948D0830F8}"/>
              </a:ext>
            </a:extLst>
          </p:cNvPr>
          <p:cNvSpPr txBox="1"/>
          <p:nvPr/>
        </p:nvSpPr>
        <p:spPr>
          <a:xfrm>
            <a:off x="8237190" y="3208206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Коллайдер / </a:t>
            </a:r>
            <a:r>
              <a:rPr lang="en-US" dirty="0"/>
              <a:t>Collider / Immorality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E21CC6-95E4-29D8-DD49-94B3A198D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9314" y="1900173"/>
            <a:ext cx="2070463" cy="875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4004A3-A63F-CCF8-A8C3-B3E4739235D3}"/>
                  </a:ext>
                </a:extLst>
              </p:cNvPr>
              <p:cNvSpPr txBox="1"/>
              <p:nvPr/>
            </p:nvSpPr>
            <p:spPr>
              <a:xfrm>
                <a:off x="2168315" y="1552188"/>
                <a:ext cx="21924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4004A3-A63F-CCF8-A8C3-B3E473923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315" y="1552188"/>
                <a:ext cx="2192460" cy="276999"/>
              </a:xfrm>
              <a:prstGeom prst="rect">
                <a:avLst/>
              </a:prstGeom>
              <a:blipFill>
                <a:blip r:embed="rId6"/>
                <a:stretch>
                  <a:fillRect l="-1724" b="-272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A788B8-C418-293E-93E1-D00393403619}"/>
                  </a:ext>
                </a:extLst>
              </p:cNvPr>
              <p:cNvSpPr txBox="1"/>
              <p:nvPr/>
            </p:nvSpPr>
            <p:spPr>
              <a:xfrm>
                <a:off x="7121564" y="1512882"/>
                <a:ext cx="20667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A788B8-C418-293E-93E1-D00393403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564" y="1512882"/>
                <a:ext cx="2066784" cy="276999"/>
              </a:xfrm>
              <a:prstGeom prst="rect">
                <a:avLst/>
              </a:prstGeom>
              <a:blipFill>
                <a:blip r:embed="rId7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71C4426-FD6D-D928-54D3-6591071A9D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6157" y="1900173"/>
            <a:ext cx="2209587" cy="6977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547B9B-58A9-1618-70DA-BBCE632FB4B4}"/>
              </a:ext>
            </a:extLst>
          </p:cNvPr>
          <p:cNvSpPr txBox="1"/>
          <p:nvPr/>
        </p:nvSpPr>
        <p:spPr>
          <a:xfrm>
            <a:off x="478958" y="5688449"/>
            <a:ext cx="1063355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Дж. Перл показал, что мы можем восстановить эти структуры их данных, см.</a:t>
            </a:r>
          </a:p>
          <a:p>
            <a:endParaRPr lang="ru-RU" sz="1400" dirty="0"/>
          </a:p>
          <a:p>
            <a:r>
              <a:rPr lang="en-US" sz="1400" dirty="0"/>
              <a:t>Pearl, J. (2009).</a:t>
            </a:r>
            <a:r>
              <a:rPr lang="ru-RU" sz="1400" dirty="0"/>
              <a:t> </a:t>
            </a:r>
            <a:r>
              <a:rPr lang="en-US" sz="1400" i="1" dirty="0" err="1"/>
              <a:t>Causlaity</a:t>
            </a:r>
            <a:r>
              <a:rPr lang="en-US" sz="1400" dirty="0"/>
              <a:t>. Cambridge University Press.</a:t>
            </a:r>
            <a:endParaRPr lang="ru-RU" sz="1400" dirty="0"/>
          </a:p>
          <a:p>
            <a:r>
              <a:rPr lang="en-US" sz="1400" dirty="0" err="1"/>
              <a:t>Molak</a:t>
            </a:r>
            <a:r>
              <a:rPr lang="en-US" sz="1400" dirty="0"/>
              <a:t>, A. (2023). </a:t>
            </a:r>
            <a:r>
              <a:rPr lang="en-US" sz="1400" i="1" dirty="0"/>
              <a:t>Causal Inference and Discovery in Python</a:t>
            </a:r>
            <a:r>
              <a:rPr lang="en-US" sz="1400" dirty="0"/>
              <a:t>. Pact Publishing</a:t>
            </a:r>
            <a:endParaRPr lang="ru-RU" sz="1400" dirty="0"/>
          </a:p>
          <a:p>
            <a:r>
              <a:rPr lang="en-US" sz="1400" b="0" i="0" u="none" strike="noStrike" dirty="0">
                <a:solidFill>
                  <a:srgbClr val="222222"/>
                </a:solidFill>
                <a:effectLst/>
              </a:rPr>
              <a:t>Neal, B. (2020). </a:t>
            </a:r>
            <a:r>
              <a:rPr lang="en-US" sz="1400" b="0" i="1" u="none" strike="noStrike" dirty="0">
                <a:solidFill>
                  <a:srgbClr val="222222"/>
                </a:solidFill>
                <a:effectLst/>
              </a:rPr>
              <a:t>Introduction to Causal Inference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</a:rPr>
              <a:t>. 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hlinkClick r:id="rId9"/>
              </a:rPr>
              <a:t>https://www.bradyneal.com/Introduction_to_Causal_Inference-Dec17_2020-Neal.pdf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7971134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54CD7C-AEAF-0740-ED91-ACE0D58B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Алгоритмы построения графических каузальных моделей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24229AE-3BAD-8841-88EB-72C3F27B4B1D}"/>
              </a:ext>
            </a:extLst>
          </p:cNvPr>
          <p:cNvSpPr/>
          <p:nvPr/>
        </p:nvSpPr>
        <p:spPr>
          <a:xfrm>
            <a:off x="3888827" y="2007475"/>
            <a:ext cx="3436883" cy="567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Causal Discovery Algorithms</a:t>
            </a:r>
            <a:endParaRPr lang="ru-RU"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3D16245A-7503-D381-87B0-B8DD3AAC7829}"/>
              </a:ext>
            </a:extLst>
          </p:cNvPr>
          <p:cNvSpPr/>
          <p:nvPr/>
        </p:nvSpPr>
        <p:spPr>
          <a:xfrm>
            <a:off x="384978" y="3257837"/>
            <a:ext cx="2317532" cy="567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Constraint Based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FA8EF-BA29-E866-B6E1-A842B9B413E6}"/>
              </a:ext>
            </a:extLst>
          </p:cNvPr>
          <p:cNvSpPr txBox="1"/>
          <p:nvPr/>
        </p:nvSpPr>
        <p:spPr>
          <a:xfrm>
            <a:off x="1838988" y="4032973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  <a:endParaRPr lang="ru-RU" dirty="0"/>
          </a:p>
        </p:txBody>
      </p:sp>
      <p:cxnSp>
        <p:nvCxnSpPr>
          <p:cNvPr id="7" name="Соединительная линия уступом 6">
            <a:extLst>
              <a:ext uri="{FF2B5EF4-FFF2-40B4-BE49-F238E27FC236}">
                <a16:creationId xmlns:a16="http://schemas.microsoft.com/office/drawing/2014/main" id="{870424CD-0CA7-0472-4ABC-573A06A2FA7E}"/>
              </a:ext>
            </a:extLst>
          </p:cNvPr>
          <p:cNvCxnSpPr>
            <a:stCxn id="4" idx="2"/>
            <a:endCxn id="5" idx="1"/>
          </p:cNvCxnSpPr>
          <p:nvPr/>
        </p:nvCxnSpPr>
        <p:spPr>
          <a:xfrm rot="16200000" flipH="1">
            <a:off x="1495245" y="3873895"/>
            <a:ext cx="392243" cy="295244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F9257C-91BB-7D24-116E-15654501F371}"/>
              </a:ext>
            </a:extLst>
          </p:cNvPr>
          <p:cNvSpPr txBox="1"/>
          <p:nvPr/>
        </p:nvSpPr>
        <p:spPr>
          <a:xfrm>
            <a:off x="1838988" y="4560692"/>
            <a:ext cx="524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FCI</a:t>
            </a:r>
            <a:endParaRPr lang="ru-RU" dirty="0"/>
          </a:p>
        </p:txBody>
      </p:sp>
      <p:cxnSp>
        <p:nvCxnSpPr>
          <p:cNvPr id="11" name="Соединительная линия уступом 10">
            <a:extLst>
              <a:ext uri="{FF2B5EF4-FFF2-40B4-BE49-F238E27FC236}">
                <a16:creationId xmlns:a16="http://schemas.microsoft.com/office/drawing/2014/main" id="{104AA406-58A5-D639-4320-158CFEF9E701}"/>
              </a:ext>
            </a:extLst>
          </p:cNvPr>
          <p:cNvCxnSpPr>
            <a:stCxn id="4" idx="2"/>
            <a:endCxn id="9" idx="1"/>
          </p:cNvCxnSpPr>
          <p:nvPr/>
        </p:nvCxnSpPr>
        <p:spPr>
          <a:xfrm rot="16200000" flipH="1">
            <a:off x="1231385" y="4137755"/>
            <a:ext cx="919962" cy="295244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0C069B8-49EC-A672-46F3-4A368D6E5A35}"/>
              </a:ext>
            </a:extLst>
          </p:cNvPr>
          <p:cNvSpPr/>
          <p:nvPr/>
        </p:nvSpPr>
        <p:spPr>
          <a:xfrm>
            <a:off x="3187299" y="3257836"/>
            <a:ext cx="2317532" cy="567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 Based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C235E4-CFBC-2EEE-A20C-69EBB369CE32}"/>
              </a:ext>
            </a:extLst>
          </p:cNvPr>
          <p:cNvSpPr txBox="1"/>
          <p:nvPr/>
        </p:nvSpPr>
        <p:spPr>
          <a:xfrm>
            <a:off x="4611451" y="4032973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GES</a:t>
            </a:r>
            <a:endParaRPr lang="ru-RU" dirty="0"/>
          </a:p>
        </p:txBody>
      </p:sp>
      <p:cxnSp>
        <p:nvCxnSpPr>
          <p:cNvPr id="14" name="Соединительная линия уступом 13">
            <a:extLst>
              <a:ext uri="{FF2B5EF4-FFF2-40B4-BE49-F238E27FC236}">
                <a16:creationId xmlns:a16="http://schemas.microsoft.com/office/drawing/2014/main" id="{057EDC01-FA95-43FF-0BD3-4679331CF0A9}"/>
              </a:ext>
            </a:extLst>
          </p:cNvPr>
          <p:cNvCxnSpPr>
            <a:stCxn id="12" idx="2"/>
            <a:endCxn id="13" idx="1"/>
          </p:cNvCxnSpPr>
          <p:nvPr/>
        </p:nvCxnSpPr>
        <p:spPr>
          <a:xfrm rot="16200000" flipH="1">
            <a:off x="4282636" y="3888824"/>
            <a:ext cx="392244" cy="265386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DBC29880-592F-8617-1CB2-3D628926B2B3}"/>
              </a:ext>
            </a:extLst>
          </p:cNvPr>
          <p:cNvSpPr/>
          <p:nvPr/>
        </p:nvSpPr>
        <p:spPr>
          <a:xfrm>
            <a:off x="5989620" y="3257835"/>
            <a:ext cx="2317532" cy="567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Constrained Models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CF77DA-273F-2ADB-A720-01A73AB3B1E4}"/>
              </a:ext>
            </a:extLst>
          </p:cNvPr>
          <p:cNvSpPr txBox="1"/>
          <p:nvPr/>
        </p:nvSpPr>
        <p:spPr>
          <a:xfrm>
            <a:off x="7413772" y="4032972"/>
            <a:ext cx="997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LiNGAM</a:t>
            </a:r>
            <a:endParaRPr lang="ru-RU" dirty="0"/>
          </a:p>
        </p:txBody>
      </p:sp>
      <p:cxnSp>
        <p:nvCxnSpPr>
          <p:cNvPr id="19" name="Соединительная линия уступом 18">
            <a:extLst>
              <a:ext uri="{FF2B5EF4-FFF2-40B4-BE49-F238E27FC236}">
                <a16:creationId xmlns:a16="http://schemas.microsoft.com/office/drawing/2014/main" id="{94262E99-9E98-53C8-89EE-D4576EB5AAEC}"/>
              </a:ext>
            </a:extLst>
          </p:cNvPr>
          <p:cNvCxnSpPr>
            <a:stCxn id="17" idx="2"/>
            <a:endCxn id="18" idx="1"/>
          </p:cNvCxnSpPr>
          <p:nvPr/>
        </p:nvCxnSpPr>
        <p:spPr>
          <a:xfrm rot="16200000" flipH="1">
            <a:off x="7084957" y="3888823"/>
            <a:ext cx="392244" cy="265386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Соединительная линия уступом 20">
            <a:extLst>
              <a:ext uri="{FF2B5EF4-FFF2-40B4-BE49-F238E27FC236}">
                <a16:creationId xmlns:a16="http://schemas.microsoft.com/office/drawing/2014/main" id="{31676ADC-FF41-D285-2937-992F5F91A898}"/>
              </a:ext>
            </a:extLst>
          </p:cNvPr>
          <p:cNvCxnSpPr>
            <a:stCxn id="3" idx="2"/>
            <a:endCxn id="4" idx="0"/>
          </p:cNvCxnSpPr>
          <p:nvPr/>
        </p:nvCxnSpPr>
        <p:spPr>
          <a:xfrm rot="5400000">
            <a:off x="3234106" y="884673"/>
            <a:ext cx="682803" cy="406352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Соединительная линия уступом 22">
            <a:extLst>
              <a:ext uri="{FF2B5EF4-FFF2-40B4-BE49-F238E27FC236}">
                <a16:creationId xmlns:a16="http://schemas.microsoft.com/office/drawing/2014/main" id="{59B36BB8-3CDA-A701-B4B9-431D5F8F8ACF}"/>
              </a:ext>
            </a:extLst>
          </p:cNvPr>
          <p:cNvCxnSpPr>
            <a:stCxn id="3" idx="2"/>
            <a:endCxn id="12" idx="0"/>
          </p:cNvCxnSpPr>
          <p:nvPr/>
        </p:nvCxnSpPr>
        <p:spPr>
          <a:xfrm rot="5400000">
            <a:off x="4635266" y="2285833"/>
            <a:ext cx="682802" cy="1261204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Соединительная линия уступом 24">
            <a:extLst>
              <a:ext uri="{FF2B5EF4-FFF2-40B4-BE49-F238E27FC236}">
                <a16:creationId xmlns:a16="http://schemas.microsoft.com/office/drawing/2014/main" id="{1AB2D388-5265-90F1-9C1D-99A9C9A99CEA}"/>
              </a:ext>
            </a:extLst>
          </p:cNvPr>
          <p:cNvCxnSpPr>
            <a:stCxn id="3" idx="2"/>
            <a:endCxn id="17" idx="0"/>
          </p:cNvCxnSpPr>
          <p:nvPr/>
        </p:nvCxnSpPr>
        <p:spPr>
          <a:xfrm rot="16200000" flipH="1">
            <a:off x="6036427" y="2145875"/>
            <a:ext cx="682801" cy="154111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9D246D4D-2801-0C94-DF8B-68702918E67D}"/>
              </a:ext>
            </a:extLst>
          </p:cNvPr>
          <p:cNvSpPr/>
          <p:nvPr/>
        </p:nvSpPr>
        <p:spPr>
          <a:xfrm>
            <a:off x="8791941" y="3257834"/>
            <a:ext cx="2317532" cy="5675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Identification of Latent Variables</a:t>
            </a:r>
            <a:endParaRPr lang="ru-RU" dirty="0">
              <a:solidFill>
                <a:schemeClr val="accent1"/>
              </a:solidFill>
            </a:endParaRPr>
          </a:p>
        </p:txBody>
      </p:sp>
      <p:cxnSp>
        <p:nvCxnSpPr>
          <p:cNvPr id="34" name="Соединительная линия уступом 33">
            <a:extLst>
              <a:ext uri="{FF2B5EF4-FFF2-40B4-BE49-F238E27FC236}">
                <a16:creationId xmlns:a16="http://schemas.microsoft.com/office/drawing/2014/main" id="{9C3BAC32-97FA-493B-FD13-D114C1BB61DD}"/>
              </a:ext>
            </a:extLst>
          </p:cNvPr>
          <p:cNvCxnSpPr>
            <a:stCxn id="3" idx="2"/>
            <a:endCxn id="29" idx="0"/>
          </p:cNvCxnSpPr>
          <p:nvPr/>
        </p:nvCxnSpPr>
        <p:spPr>
          <a:xfrm rot="16200000" flipH="1">
            <a:off x="7437588" y="744715"/>
            <a:ext cx="682800" cy="434343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283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BA4758-A600-6F30-B7E2-3D98D0635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27" y="343217"/>
            <a:ext cx="7446398" cy="37700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136459-3267-1915-7339-5B2E669C8246}"/>
              </a:ext>
            </a:extLst>
          </p:cNvPr>
          <p:cNvSpPr txBox="1"/>
          <p:nvPr/>
        </p:nvSpPr>
        <p:spPr>
          <a:xfrm>
            <a:off x="1" y="3076758"/>
            <a:ext cx="23825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Моделируется вероятность перехода </a:t>
            </a:r>
            <a:r>
              <a:rPr lang="en-US" sz="1200" b="1" dirty="0"/>
              <a:t>P(s1|(s0, a))</a:t>
            </a:r>
            <a:r>
              <a:rPr lang="en-US" sz="1200" dirty="0"/>
              <a:t>. </a:t>
            </a:r>
            <a:r>
              <a:rPr lang="ru-RU" sz="1200" dirty="0"/>
              <a:t>Если модель точна, то Агент будет знать, насколько вероятно получить определённое состояние, если выполнить действие </a:t>
            </a:r>
            <a:r>
              <a:rPr lang="en-US" sz="1200" dirty="0"/>
              <a:t>a </a:t>
            </a:r>
            <a:r>
              <a:rPr lang="ru-RU" sz="1200" dirty="0"/>
              <a:t>в текущем состоянии. Однако алгоритмы, построенные на моделях, становятся непрактичными по мере роста пространства состояний и действий.</a:t>
            </a:r>
          </a:p>
          <a:p>
            <a:endParaRPr lang="en-US" sz="1200" dirty="0"/>
          </a:p>
          <a:p>
            <a:r>
              <a:rPr lang="en-US" sz="1200" dirty="0"/>
              <a:t>MCTS - Monte – Carlo Time step Model</a:t>
            </a:r>
            <a:endParaRPr lang="ru-RU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864506-654D-BA86-D601-451C97004F2B}"/>
              </a:ext>
            </a:extLst>
          </p:cNvPr>
          <p:cNvSpPr txBox="1"/>
          <p:nvPr/>
        </p:nvSpPr>
        <p:spPr>
          <a:xfrm>
            <a:off x="8425827" y="258901"/>
            <a:ext cx="3687155" cy="63401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400" b="1" dirty="0"/>
              <a:t>Определения:</a:t>
            </a:r>
            <a:endParaRPr lang="en-US" sz="1400" b="1" dirty="0"/>
          </a:p>
          <a:p>
            <a:endParaRPr lang="ru-RU" sz="1400" b="1" dirty="0"/>
          </a:p>
          <a:p>
            <a:pPr marL="228600" indent="-228600">
              <a:buAutoNum type="arabicPeriod"/>
            </a:pPr>
            <a:r>
              <a:rPr lang="en-US" sz="1400" b="1" dirty="0"/>
              <a:t>Action (A, a):</a:t>
            </a:r>
            <a:r>
              <a:rPr lang="en-US" sz="1400" dirty="0"/>
              <a:t> </a:t>
            </a:r>
            <a:r>
              <a:rPr lang="ru-RU" sz="1400" dirty="0"/>
              <a:t>все возможные команды, которые</a:t>
            </a:r>
            <a:r>
              <a:rPr lang="en-US" sz="1400" dirty="0"/>
              <a:t> </a:t>
            </a:r>
            <a:r>
              <a:rPr lang="ru-RU" sz="1400" dirty="0"/>
              <a:t>агент может передать в среду.</a:t>
            </a:r>
          </a:p>
          <a:p>
            <a:endParaRPr lang="en-US" sz="1400" dirty="0"/>
          </a:p>
          <a:p>
            <a:pPr marL="228600" indent="-228600">
              <a:buAutoNum type="arabicPeriod" startAt="2"/>
            </a:pPr>
            <a:r>
              <a:rPr lang="en-US" sz="1400" b="1" dirty="0"/>
              <a:t>State (S,s):</a:t>
            </a:r>
            <a:r>
              <a:rPr lang="en-US" sz="1400" dirty="0"/>
              <a:t> </a:t>
            </a:r>
            <a:r>
              <a:rPr lang="ru-RU" sz="1400" dirty="0"/>
              <a:t>текущее состояние возвращаемое средой.</a:t>
            </a:r>
            <a:endParaRPr lang="en-US" sz="1400" dirty="0"/>
          </a:p>
          <a:p>
            <a:pPr marL="228600" indent="-228600">
              <a:buAutoNum type="arabicPeriod" startAt="2"/>
            </a:pPr>
            <a:endParaRPr lang="ru-RU" sz="1400" dirty="0"/>
          </a:p>
          <a:p>
            <a:pPr marL="228600" indent="-228600">
              <a:buAutoNum type="arabicPeriod" startAt="3"/>
            </a:pPr>
            <a:r>
              <a:rPr lang="en-US" sz="1400" b="1" dirty="0"/>
              <a:t>Reward (</a:t>
            </a:r>
            <a:r>
              <a:rPr lang="en-US" sz="1400" b="1" dirty="0" err="1"/>
              <a:t>R,r</a:t>
            </a:r>
            <a:r>
              <a:rPr lang="en-US" sz="1400" b="1" dirty="0"/>
              <a:t>):</a:t>
            </a:r>
            <a:r>
              <a:rPr lang="en-US" sz="1400" dirty="0"/>
              <a:t> </a:t>
            </a:r>
            <a:r>
              <a:rPr lang="ru-RU" sz="1400" dirty="0"/>
              <a:t>мгновенная награда возвращаемое средой, как оценка последнего действия</a:t>
            </a:r>
          </a:p>
          <a:p>
            <a:endParaRPr lang="en-US" sz="1400" dirty="0"/>
          </a:p>
          <a:p>
            <a:pPr marL="228600" indent="-228600">
              <a:buAutoNum type="arabicPeriod" startAt="4"/>
            </a:pPr>
            <a:r>
              <a:rPr lang="en-US" sz="1400" b="1" dirty="0"/>
              <a:t>Policy (</a:t>
            </a:r>
            <a:r>
              <a:rPr lang="el-GR" sz="1400" b="1" dirty="0"/>
              <a:t>π ): </a:t>
            </a:r>
            <a:r>
              <a:rPr lang="ru-RU" sz="1400" dirty="0"/>
              <a:t>Политика -  стратегия, которую использует Агент, для определения следующего действия (</a:t>
            </a:r>
            <a:r>
              <a:rPr lang="en-US" sz="1400" dirty="0"/>
              <a:t>a’) </a:t>
            </a:r>
            <a:r>
              <a:rPr lang="ru-RU" sz="1400" dirty="0"/>
              <a:t>на основе текущего состояния среды.</a:t>
            </a:r>
            <a:endParaRPr lang="en-US" sz="1400" dirty="0"/>
          </a:p>
          <a:p>
            <a:pPr marL="228600" indent="-228600">
              <a:buAutoNum type="arabicPeriod" startAt="4"/>
            </a:pPr>
            <a:endParaRPr lang="en-US" sz="1400" dirty="0"/>
          </a:p>
          <a:p>
            <a:pPr marL="228600" indent="-228600">
              <a:buAutoNum type="arabicPeriod" startAt="4"/>
            </a:pPr>
            <a:r>
              <a:rPr lang="ru-RU" sz="1400" dirty="0"/>
              <a:t> </a:t>
            </a:r>
            <a:r>
              <a:rPr lang="en-US" sz="1400" b="1" dirty="0"/>
              <a:t>Value (V): </a:t>
            </a:r>
            <a:r>
              <a:rPr lang="ru-RU" sz="1400" dirty="0"/>
              <a:t>ожидаемая </a:t>
            </a:r>
            <a:r>
              <a:rPr lang="ru-RU" sz="1400" i="1" dirty="0"/>
              <a:t>итоговая</a:t>
            </a:r>
            <a:r>
              <a:rPr lang="ru-RU" sz="1400" dirty="0"/>
              <a:t> награда со скидкой, в отличии от </a:t>
            </a:r>
            <a:r>
              <a:rPr lang="ru-RU" sz="1400" i="1" dirty="0"/>
              <a:t>мгновенной</a:t>
            </a:r>
            <a:r>
              <a:rPr lang="ru-RU" sz="1400" dirty="0"/>
              <a:t> награды </a:t>
            </a:r>
            <a:r>
              <a:rPr lang="en-US" sz="1400" b="1" dirty="0"/>
              <a:t>R</a:t>
            </a:r>
            <a:r>
              <a:rPr lang="en-US" sz="1400" dirty="0"/>
              <a:t>, </a:t>
            </a:r>
            <a:r>
              <a:rPr lang="ru-RU" sz="1400" dirty="0"/>
              <a:t>является функцией политики </a:t>
            </a:r>
            <a:r>
              <a:rPr lang="el-GR" sz="1400" b="1" dirty="0"/>
              <a:t>π(</a:t>
            </a:r>
            <a:r>
              <a:rPr lang="en-US" sz="1400" b="1" dirty="0"/>
              <a:t>s)</a:t>
            </a:r>
            <a:r>
              <a:rPr lang="en-US" sz="1400" dirty="0"/>
              <a:t> </a:t>
            </a:r>
            <a:r>
              <a:rPr lang="ru-RU" sz="1400" dirty="0"/>
              <a:t>в текущем состоянии </a:t>
            </a:r>
            <a:r>
              <a:rPr lang="en-US" sz="1400" dirty="0"/>
              <a:t>s. </a:t>
            </a:r>
          </a:p>
          <a:p>
            <a:pPr marL="228600" indent="-228600">
              <a:buAutoNum type="arabicPeriod" startAt="4"/>
            </a:pPr>
            <a:endParaRPr lang="en-US" sz="1400" dirty="0"/>
          </a:p>
          <a:p>
            <a:pPr marL="228600" indent="-228600">
              <a:buAutoNum type="arabicPeriod" startAt="4"/>
            </a:pPr>
            <a:r>
              <a:rPr lang="en-US" sz="1400" b="1" dirty="0"/>
              <a:t>Q-value (Q): </a:t>
            </a:r>
            <a:r>
              <a:rPr lang="ru-RU" sz="1400" dirty="0"/>
              <a:t>оценка </a:t>
            </a:r>
            <a:r>
              <a:rPr lang="en-US" sz="1400" b="1" dirty="0"/>
              <a:t>Q</a:t>
            </a:r>
            <a:r>
              <a:rPr lang="en-US" sz="1400" dirty="0"/>
              <a:t> </a:t>
            </a:r>
            <a:r>
              <a:rPr lang="ru-RU" sz="1400" dirty="0"/>
              <a:t>аналогична оценке </a:t>
            </a:r>
            <a:r>
              <a:rPr lang="en-US" sz="1400" b="1" dirty="0"/>
              <a:t>V</a:t>
            </a:r>
            <a:r>
              <a:rPr lang="en-US" sz="1400" dirty="0"/>
              <a:t>, </a:t>
            </a:r>
            <a:r>
              <a:rPr lang="ru-RU" sz="1400" dirty="0"/>
              <a:t>за исключением того, что она принимает дополнительный параметр </a:t>
            </a:r>
            <a:r>
              <a:rPr lang="en-US" sz="1400" b="1" dirty="0"/>
              <a:t>a</a:t>
            </a:r>
            <a:r>
              <a:rPr lang="en-US" sz="1400" dirty="0"/>
              <a:t> (</a:t>
            </a:r>
            <a:r>
              <a:rPr lang="ru-RU" sz="1400" dirty="0"/>
              <a:t>текущее действие). </a:t>
            </a:r>
            <a:r>
              <a:rPr lang="en-US" sz="1400" b="1" dirty="0"/>
              <a:t>Q</a:t>
            </a:r>
            <a:r>
              <a:rPr lang="el-GR" sz="1400" b="1" dirty="0"/>
              <a:t>π(</a:t>
            </a:r>
            <a:r>
              <a:rPr lang="en-US" sz="1400" b="1" dirty="0"/>
              <a:t>s, a</a:t>
            </a:r>
            <a:r>
              <a:rPr lang="en-US" sz="1400" dirty="0"/>
              <a:t>)  </a:t>
            </a:r>
            <a:r>
              <a:rPr lang="ru-RU" sz="1400" dirty="0"/>
              <a:t>является итоговой оценкой политики </a:t>
            </a:r>
            <a:r>
              <a:rPr lang="el-GR" sz="1400" b="1" dirty="0"/>
              <a:t>π</a:t>
            </a:r>
            <a:r>
              <a:rPr lang="el-GR" sz="1400" dirty="0"/>
              <a:t>  </a:t>
            </a:r>
            <a:r>
              <a:rPr lang="ru-RU" sz="1400" dirty="0"/>
              <a:t>от состояния </a:t>
            </a:r>
            <a:r>
              <a:rPr lang="en-US" sz="1400" b="1" dirty="0"/>
              <a:t>s</a:t>
            </a:r>
            <a:r>
              <a:rPr lang="en-US" sz="1400" dirty="0"/>
              <a:t> </a:t>
            </a:r>
            <a:r>
              <a:rPr lang="ru-RU" sz="1400" dirty="0"/>
              <a:t>и действия </a:t>
            </a:r>
            <a:r>
              <a:rPr lang="en-US" sz="1400" b="1" dirty="0"/>
              <a:t>a</a:t>
            </a:r>
            <a:endParaRPr lang="ru-RU" sz="1400" b="1" dirty="0"/>
          </a:p>
        </p:txBody>
      </p:sp>
      <p:pic>
        <p:nvPicPr>
          <p:cNvPr id="12" name="Рисунок 11" descr="Изображение выглядит как Шрифт, типография, текст, рукописный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EB7EC5B-BF82-8AC5-E3B1-A12770630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096" y="4692585"/>
            <a:ext cx="3104712" cy="3995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3641E7-89B9-54FA-FD4D-97F3947CE553}"/>
              </a:ext>
            </a:extLst>
          </p:cNvPr>
          <p:cNvSpPr txBox="1"/>
          <p:nvPr/>
        </p:nvSpPr>
        <p:spPr>
          <a:xfrm>
            <a:off x="4922096" y="4172084"/>
            <a:ext cx="3104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/>
              <a:t>Максимизируется</a:t>
            </a:r>
            <a:r>
              <a:rPr lang="ru-RU" sz="1200" dirty="0"/>
              <a:t> </a:t>
            </a:r>
            <a:r>
              <a:rPr lang="en-US" sz="1200" dirty="0"/>
              <a:t>Q </a:t>
            </a:r>
            <a:r>
              <a:rPr lang="ru-RU" sz="1200" dirty="0"/>
              <a:t>значение, используя жадную политику: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48C9C6-56D5-F2B1-94D2-00F1E886D7A1}"/>
              </a:ext>
            </a:extLst>
          </p:cNvPr>
          <p:cNvSpPr txBox="1"/>
          <p:nvPr/>
        </p:nvSpPr>
        <p:spPr>
          <a:xfrm>
            <a:off x="4922096" y="5139625"/>
            <a:ext cx="32371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b="0" i="1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400" b="0" i="1" u="none" strike="noStrike" baseline="-250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400" b="0" i="0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400" b="0" i="1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400" b="0" i="1" u="none" strike="noStrike" baseline="-250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)←</a:t>
            </a:r>
            <a:r>
              <a:rPr lang="en-US" sz="1400" b="0" i="1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b="0" i="1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400" b="0" i="1" u="none" strike="noStrike" baseline="-250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400" b="0" i="0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400" b="0" i="1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400" b="0" i="1" u="none" strike="noStrike" baseline="-250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)+</a:t>
            </a:r>
          </a:p>
          <a:p>
            <a:r>
              <a:rPr lang="en-US" sz="1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l-GR" sz="1400" b="0" i="1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l-GR" sz="14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400" b="0" i="1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400" b="0" i="1" u="none" strike="noStrike" baseline="-250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t+1</a:t>
            </a:r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400" b="0" i="1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1400" b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sz="1400" b="0" i="1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b="0" i="1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400" b="0" i="1" u="none" strike="noStrike" baseline="-250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400" b="0" i="0" u="none" strike="noStrike" baseline="-250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400" b="0" i="1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)−</a:t>
            </a:r>
            <a:r>
              <a:rPr lang="en-US" sz="1400" b="0" i="1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b="0" i="1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400" b="0" i="0" u="none" strike="noStrike" baseline="-250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400" b="0" i="0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400" b="0" i="1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400" b="0" i="0" u="none" strike="noStrike" baseline="-250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)}]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B89B90-10FD-0A80-AF57-26ADECE01B6D}"/>
              </a:ext>
            </a:extLst>
          </p:cNvPr>
          <p:cNvSpPr txBox="1"/>
          <p:nvPr/>
        </p:nvSpPr>
        <p:spPr>
          <a:xfrm>
            <a:off x="2673256" y="4137972"/>
            <a:ext cx="18498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0" u="none" strike="noStrike" dirty="0">
                <a:solidFill>
                  <a:srgbClr val="333333"/>
                </a:solidFill>
                <a:effectLst/>
              </a:rPr>
              <a:t>SARSA = State-Action-Reward-State-Action</a:t>
            </a:r>
            <a:endParaRPr lang="ru-RU" sz="1200" i="0" u="none" strike="noStrike" dirty="0">
              <a:solidFill>
                <a:srgbClr val="333333"/>
              </a:solidFill>
              <a:effectLst/>
            </a:endParaRPr>
          </a:p>
          <a:p>
            <a:endParaRPr lang="ru-RU" sz="1200" dirty="0">
              <a:solidFill>
                <a:srgbClr val="333333"/>
              </a:solidFill>
            </a:endParaRPr>
          </a:p>
          <a:p>
            <a:r>
              <a:rPr lang="ru-RU" sz="1200" dirty="0" err="1"/>
              <a:t>Максимизируется</a:t>
            </a:r>
            <a:r>
              <a:rPr lang="ru-RU" sz="1200" dirty="0"/>
              <a:t> </a:t>
            </a:r>
            <a:r>
              <a:rPr lang="en-US" sz="1200" dirty="0"/>
              <a:t>Q </a:t>
            </a:r>
            <a:r>
              <a:rPr lang="ru-RU" sz="1200" dirty="0"/>
              <a:t>значение на основе текущей политики.</a:t>
            </a:r>
          </a:p>
          <a:p>
            <a:endParaRPr lang="ru-RU" sz="1200" dirty="0"/>
          </a:p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904245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1E052FF-B8EE-061B-F097-C09CEFE83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PC (Peter - Clark) algorithm</a:t>
            </a:r>
            <a:endParaRPr lang="ru-RU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8069C-D6B4-B56D-A787-0B4536739D75}"/>
              </a:ext>
            </a:extLst>
          </p:cNvPr>
          <p:cNvSpPr txBox="1"/>
          <p:nvPr/>
        </p:nvSpPr>
        <p:spPr>
          <a:xfrm>
            <a:off x="1749972" y="6260177"/>
            <a:ext cx="8024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400" b="0" i="0" u="none" strike="noStrike" dirty="0" err="1">
                <a:solidFill>
                  <a:srgbClr val="222222"/>
                </a:solidFill>
                <a:effectLst/>
              </a:rPr>
              <a:t>Spirtes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</a:rPr>
              <a:t>, P., </a:t>
            </a:r>
            <a:r>
              <a:rPr lang="en-US" sz="1400" b="0" i="0" u="none" strike="noStrike" dirty="0" err="1">
                <a:solidFill>
                  <a:srgbClr val="222222"/>
                </a:solidFill>
                <a:effectLst/>
              </a:rPr>
              <a:t>Glymour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</a:rPr>
              <a:t>, C. N., &amp; </a:t>
            </a:r>
            <a:r>
              <a:rPr lang="en-US" sz="1400" b="0" i="0" u="none" strike="noStrike" dirty="0" err="1">
                <a:solidFill>
                  <a:srgbClr val="222222"/>
                </a:solidFill>
                <a:effectLst/>
              </a:rPr>
              <a:t>Scheines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</a:rPr>
              <a:t>, R. (2000). </a:t>
            </a:r>
            <a:r>
              <a:rPr lang="en-US" sz="1400" b="0" i="1" u="none" strike="noStrike" dirty="0">
                <a:solidFill>
                  <a:srgbClr val="222222"/>
                </a:solidFill>
                <a:effectLst/>
              </a:rPr>
              <a:t>Causation, prediction, and search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</a:rPr>
              <a:t>. MIT press.</a:t>
            </a:r>
            <a:endParaRPr lang="en-US" sz="1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EA0312-F486-5FA4-DBF4-D282844AD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88958"/>
            <a:ext cx="5471234" cy="22821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132551-6F54-7C42-BCC6-29136C91952A}"/>
              </a:ext>
            </a:extLst>
          </p:cNvPr>
          <p:cNvSpPr txBox="1"/>
          <p:nvPr/>
        </p:nvSpPr>
        <p:spPr>
          <a:xfrm>
            <a:off x="7183090" y="2252368"/>
            <a:ext cx="39413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/>
              <a:t>Необходимые условия: </a:t>
            </a:r>
            <a:endParaRPr lang="en-US" b="1" u="sng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отсутствуют ненаблюдаемые </a:t>
            </a:r>
            <a:r>
              <a:rPr lang="ru-RU" dirty="0" err="1"/>
              <a:t>конфаундеры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Выборка несмещенная</a:t>
            </a:r>
            <a:endParaRPr lang="en-US" dirty="0"/>
          </a:p>
          <a:p>
            <a:endParaRPr lang="en-US" dirty="0"/>
          </a:p>
          <a:p>
            <a:r>
              <a:rPr lang="ru-RU" dirty="0"/>
              <a:t>Возвращает направленный ациклический граф (</a:t>
            </a:r>
            <a:r>
              <a:rPr lang="en-US" dirty="0"/>
              <a:t>DAG)</a:t>
            </a:r>
            <a:endParaRPr lang="ru-RU" dirty="0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2004FF5-49BA-EC16-923B-BFC01BAD904D}"/>
              </a:ext>
            </a:extLst>
          </p:cNvPr>
          <p:cNvSpPr/>
          <p:nvPr/>
        </p:nvSpPr>
        <p:spPr>
          <a:xfrm>
            <a:off x="838200" y="2391935"/>
            <a:ext cx="1646765" cy="851994"/>
          </a:xfrm>
          <a:prstGeom prst="roundRect">
            <a:avLst/>
          </a:prstGeom>
          <a:solidFill>
            <a:srgbClr val="FBE3D6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9817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615D5-4ECA-5ECB-6C3B-1412E7B8A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FCI (Fast Causal Inference)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FADBDA-4879-3027-CD69-5F877F5C84FC}"/>
              </a:ext>
            </a:extLst>
          </p:cNvPr>
          <p:cNvSpPr txBox="1"/>
          <p:nvPr/>
        </p:nvSpPr>
        <p:spPr>
          <a:xfrm>
            <a:off x="504497" y="5631341"/>
            <a:ext cx="11183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Допускает, что существуют ненаблюдаемые (латентные) переменные, влияющие на структуру модели.</a:t>
            </a:r>
          </a:p>
          <a:p>
            <a:endParaRPr lang="ru-RU" dirty="0"/>
          </a:p>
          <a:p>
            <a:r>
              <a:rPr lang="ru-RU" dirty="0"/>
              <a:t>Возвращает частично ориентированный граф, общий для эквивалентных по Маркову моделей.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D826B9-A0E9-25A8-8625-0AF93EAF3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45" y="2645866"/>
            <a:ext cx="3639673" cy="199970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A36250-46E2-9441-6E23-917989D2C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971" y="1690688"/>
            <a:ext cx="5341883" cy="36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78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FC17C8-73DA-63E9-25B8-00A8D97BA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324" y="282512"/>
            <a:ext cx="10515600" cy="514906"/>
          </a:xfrm>
        </p:spPr>
        <p:txBody>
          <a:bodyPr>
            <a:normAutofit fontScale="90000"/>
          </a:bodyPr>
          <a:lstStyle/>
          <a:p>
            <a:r>
              <a:rPr lang="ru-RU" dirty="0"/>
              <a:t>Пакет </a:t>
            </a:r>
            <a:r>
              <a:rPr lang="en-US" dirty="0"/>
              <a:t>Tetrad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752CB3-AAD3-FB27-E130-B949E02B234C}"/>
              </a:ext>
            </a:extLst>
          </p:cNvPr>
          <p:cNvSpPr txBox="1"/>
          <p:nvPr/>
        </p:nvSpPr>
        <p:spPr>
          <a:xfrm>
            <a:off x="2564523" y="6550223"/>
            <a:ext cx="6495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Center of Causal Discovery, Pittsburg University </a:t>
            </a:r>
            <a:r>
              <a:rPr lang="ru-RU" sz="1400" dirty="0">
                <a:hlinkClick r:id="rId2"/>
              </a:rPr>
              <a:t>https://www.ccd.pitt.edu/tools/</a:t>
            </a:r>
            <a:r>
              <a:rPr lang="en-US" sz="1400" dirty="0"/>
              <a:t> </a:t>
            </a:r>
            <a:endParaRPr lang="ru-RU" sz="1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1241D6-E5EB-CD02-066D-6D9AC1E7C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414" y="116980"/>
            <a:ext cx="2543503" cy="763051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программное обеспечение, снимок экрана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A7444436-766E-55E3-68B2-BFABB2BA89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2" t="4323" r="3895" b="7660"/>
          <a:stretch/>
        </p:blipFill>
        <p:spPr>
          <a:xfrm>
            <a:off x="1292772" y="880030"/>
            <a:ext cx="9627476" cy="556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142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программное обеспечение, компьютер, Значок на компьютере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BF85C29-FB85-F61B-DDC3-9E71EEC0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04" y="0"/>
            <a:ext cx="11324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610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872AFD-CECF-6378-EA9D-78525DFB3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causal-learn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1897ED-8435-E862-359B-3D7964910DA0}"/>
              </a:ext>
            </a:extLst>
          </p:cNvPr>
          <p:cNvSpPr txBox="1"/>
          <p:nvPr/>
        </p:nvSpPr>
        <p:spPr>
          <a:xfrm>
            <a:off x="838200" y="1501502"/>
            <a:ext cx="106496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dirty="0">
                <a:effectLst/>
              </a:rPr>
              <a:t>Causal-Learn</a:t>
            </a:r>
            <a:r>
              <a:rPr lang="en-US" sz="1400" b="1" i="0" u="none" strike="noStrike" dirty="0">
                <a:effectLst/>
              </a:rPr>
              <a:t> </a:t>
            </a:r>
            <a:r>
              <a:rPr lang="en-US" sz="1400" b="0" i="0" u="none" strike="noStrike" dirty="0">
                <a:effectLst/>
              </a:rPr>
              <a:t>is a Python package for causal discovery that is being developed by the Causal-learn group at Carnegie Mellon University. The package implements both classical and state-of-the-art causal discovery algorithms and continues to be under active development. Causal-learn can be viewed as a Python translation and extension of Tetrad. </a:t>
            </a:r>
          </a:p>
          <a:p>
            <a:endParaRPr lang="en-US" sz="1400" b="0" i="0" u="none" strike="noStrike" dirty="0">
              <a:effectLst/>
            </a:endParaRPr>
          </a:p>
          <a:p>
            <a:r>
              <a:rPr lang="en-US" sz="1400" b="0" i="0" u="none" strike="noStrike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https://causal-learn.readthedocs.io/en/latest/index.html</a:t>
            </a:r>
            <a:r>
              <a:rPr lang="en-US" sz="1400" b="0" i="0" u="none" strike="noStrike" dirty="0">
                <a:effectLst/>
              </a:rPr>
              <a:t>  </a:t>
            </a:r>
            <a:endParaRPr lang="ru-RU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5195-EFE4-3041-7C6C-B32B4F27F625}"/>
              </a:ext>
            </a:extLst>
          </p:cNvPr>
          <p:cNvSpPr txBox="1"/>
          <p:nvPr/>
        </p:nvSpPr>
        <p:spPr>
          <a:xfrm>
            <a:off x="838200" y="3279007"/>
            <a:ext cx="9283262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causallearn.search.ConstraintBased.FCI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fci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400" i="1" dirty="0">
              <a:solidFill>
                <a:srgbClr val="3D7B7B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g,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fci</a:t>
            </a:r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(data,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independence_test_method</a:t>
            </a:r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alpha,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depth,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max_path_length</a:t>
            </a:r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verbose,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background_knowledge</a:t>
            </a:r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cache_variables_map</a:t>
            </a:r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400" i="1" dirty="0">
              <a:solidFill>
                <a:srgbClr val="3D7B7B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i="1" dirty="0">
                <a:solidFill>
                  <a:srgbClr val="3D7B7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visualization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causallearn.utils.GraphUtils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GraphUtils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pdy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GraphUtils</a:t>
            </a:r>
            <a:r>
              <a:rPr lang="en-US" sz="1400" dirty="0" err="1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to_pydot</a:t>
            </a:r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(g)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pdy</a:t>
            </a:r>
            <a:r>
              <a:rPr lang="en-US" sz="1400" dirty="0" err="1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write_png</a:t>
            </a:r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400" dirty="0" err="1"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simple_test.png</a:t>
            </a:r>
            <a:r>
              <a:rPr lang="en-US" sz="1400" dirty="0"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388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веб-страница, Веб-сайт&#10;&#10;Автоматически созданное описание">
            <a:extLst>
              <a:ext uri="{FF2B5EF4-FFF2-40B4-BE49-F238E27FC236}">
                <a16:creationId xmlns:a16="http://schemas.microsoft.com/office/drawing/2014/main" id="{18D9298A-DEB4-E1BA-F483-D2B9C8AF0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6" y="28033"/>
            <a:ext cx="7936353" cy="6829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3ACA0E-5146-6AFD-7E29-69444503A31E}"/>
              </a:ext>
            </a:extLst>
          </p:cNvPr>
          <p:cNvSpPr txBox="1"/>
          <p:nvPr/>
        </p:nvSpPr>
        <p:spPr>
          <a:xfrm>
            <a:off x="8692056" y="430189"/>
            <a:ext cx="233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https://github.com/py-why/</a:t>
            </a:r>
            <a:r>
              <a:rPr lang="en-US" sz="1400" dirty="0"/>
              <a:t> 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559283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E5A147-2438-7571-1327-4E14A7BC6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 dirty="0"/>
              <a:t>Вопросы?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6C7E03-8434-350E-5A77-44DFED8512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380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3BB842-E218-9F53-472C-67734C543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</a:t>
            </a:r>
            <a:r>
              <a:rPr lang="en-US" dirty="0"/>
              <a:t>RL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A0E708-FE1E-CB7C-5C13-78ACEC48E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Игры</a:t>
            </a:r>
            <a:r>
              <a:rPr lang="en-US" dirty="0"/>
              <a:t>: </a:t>
            </a:r>
            <a:r>
              <a:rPr lang="en-US" dirty="0" err="1"/>
              <a:t>AlphaZero</a:t>
            </a:r>
            <a:r>
              <a:rPr lang="en-US" dirty="0"/>
              <a:t> / AlphaGo (DeepMind)</a:t>
            </a:r>
          </a:p>
          <a:p>
            <a:pPr lvl="1"/>
            <a:endParaRPr lang="en-US" dirty="0"/>
          </a:p>
          <a:p>
            <a:r>
              <a:rPr lang="ru-RU" dirty="0"/>
              <a:t>Программирование: </a:t>
            </a:r>
            <a:r>
              <a:rPr lang="en-US" dirty="0" err="1"/>
              <a:t>AlphaCode</a:t>
            </a:r>
            <a:r>
              <a:rPr lang="en-US" dirty="0"/>
              <a:t> (DeepMind)</a:t>
            </a:r>
            <a:endParaRPr lang="ru-RU" dirty="0"/>
          </a:p>
          <a:p>
            <a:endParaRPr lang="en-US" dirty="0"/>
          </a:p>
          <a:p>
            <a:r>
              <a:rPr lang="ru-RU" dirty="0"/>
              <a:t>Охлаждение </a:t>
            </a:r>
            <a:r>
              <a:rPr lang="ru-RU" dirty="0" err="1"/>
              <a:t>датацентров</a:t>
            </a:r>
            <a:r>
              <a:rPr lang="ru-RU" dirty="0"/>
              <a:t> </a:t>
            </a:r>
            <a:r>
              <a:rPr lang="en-US" dirty="0"/>
              <a:t>Google</a:t>
            </a:r>
            <a:r>
              <a:rPr lang="ru-RU" dirty="0"/>
              <a:t> (</a:t>
            </a:r>
            <a:r>
              <a:rPr lang="en-US" dirty="0"/>
              <a:t>Deep Mind)</a:t>
            </a:r>
          </a:p>
          <a:p>
            <a:pPr lvl="1"/>
            <a:r>
              <a:rPr lang="ru-RU" dirty="0"/>
              <a:t>Данные по нагрузке ДЦ собираются каждые 5 минут </a:t>
            </a:r>
            <a:endParaRPr lang="en-US" dirty="0"/>
          </a:p>
          <a:p>
            <a:pPr lvl="1"/>
            <a:r>
              <a:rPr lang="en-US" dirty="0"/>
              <a:t>Deep NN </a:t>
            </a:r>
            <a:r>
              <a:rPr lang="ru-RU" dirty="0"/>
              <a:t>анализирует будущее состояние и прогноз энергопотребления</a:t>
            </a:r>
          </a:p>
          <a:p>
            <a:pPr lvl="1"/>
            <a:r>
              <a:rPr lang="ru-RU" dirty="0"/>
              <a:t>Генерируются действия по распределению нагрузки</a:t>
            </a:r>
          </a:p>
          <a:p>
            <a:pPr lvl="1"/>
            <a:r>
              <a:rPr lang="ru-RU" dirty="0"/>
              <a:t>Снижение энергопотребления на 40 %</a:t>
            </a:r>
          </a:p>
          <a:p>
            <a:endParaRPr lang="ru-RU" dirty="0"/>
          </a:p>
          <a:p>
            <a:r>
              <a:rPr lang="ru-RU" dirty="0"/>
              <a:t>Автопилоты самоуправляемых автомобилей / робототехника.</a:t>
            </a:r>
          </a:p>
          <a:p>
            <a:endParaRPr lang="ru-RU" dirty="0"/>
          </a:p>
          <a:p>
            <a:r>
              <a:rPr lang="ru-RU" dirty="0"/>
              <a:t>Рекомендательные системы.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982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FF736C-DBDA-EA3A-EAEF-C2F10826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 dirty="0"/>
              <a:t>Nature – inspired metaheuristics</a:t>
            </a:r>
            <a:endParaRPr lang="ru-RU" sz="3800" dirty="0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46290D-4B31-1475-9625-0DF031FBE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5817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ru-RU" sz="1600" dirty="0" err="1"/>
              <a:t>Метаэвристика</a:t>
            </a:r>
            <a:r>
              <a:rPr lang="ru-RU" sz="1600" dirty="0"/>
              <a:t> - метод оптимизации, многократно использующий простые правила или эвристики для достижения оптимального или </a:t>
            </a:r>
            <a:r>
              <a:rPr lang="ru-RU" sz="1600" dirty="0" err="1"/>
              <a:t>субоптимального</a:t>
            </a:r>
            <a:r>
              <a:rPr lang="ru-RU" sz="1600" dirty="0"/>
              <a:t> решения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RL – </a:t>
            </a:r>
            <a:r>
              <a:rPr lang="ru-RU" sz="1600" dirty="0"/>
              <a:t>оптимизирует политику (поведения) во внешней среде</a:t>
            </a:r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en-US" sz="1600" dirty="0"/>
              <a:t>Nature-inspired algorithms – </a:t>
            </a:r>
            <a:r>
              <a:rPr lang="ru-RU" sz="1600" dirty="0"/>
              <a:t>оптимизируют агента в соответствии с внешней средой.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EC22BB-BA40-47FF-2FB7-742DCD891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50" y="297983"/>
            <a:ext cx="7382619" cy="612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80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76A0EA-7C96-E1D7-D77D-7506155EC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Генетические алгоритмы</a:t>
            </a:r>
            <a:r>
              <a:rPr lang="en-US" dirty="0"/>
              <a:t> (GA)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70E9A7-4972-03D3-E471-9ABAEE6BC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77"/>
          <a:stretch/>
        </p:blipFill>
        <p:spPr>
          <a:xfrm>
            <a:off x="599262" y="2017986"/>
            <a:ext cx="5313249" cy="3457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3EA0D8-6713-F5AE-2878-C0387294E8DB}"/>
              </a:ext>
            </a:extLst>
          </p:cNvPr>
          <p:cNvSpPr txBox="1"/>
          <p:nvPr/>
        </p:nvSpPr>
        <p:spPr>
          <a:xfrm>
            <a:off x="838200" y="6338986"/>
            <a:ext cx="54071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hlinkClick r:id="rId3"/>
              </a:rPr>
              <a:t>https://learnwithpanda.com/2020/09/20/what-is-genetic-algorithm/</a:t>
            </a:r>
            <a:r>
              <a:rPr lang="ru-RU" sz="1400" dirty="0"/>
              <a:t>  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17164D-6E4B-557A-EBF9-20806BC398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91"/>
          <a:stretch/>
        </p:blipFill>
        <p:spPr>
          <a:xfrm>
            <a:off x="6552744" y="1429407"/>
            <a:ext cx="5176801" cy="506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77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A2804E1-5C13-B08C-ADD4-AE3CBB85A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596" y="1394091"/>
            <a:ext cx="3351198" cy="278631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319F57-4506-5BBB-2D6D-843C6A0FF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767"/>
          </a:xfrm>
        </p:spPr>
        <p:txBody>
          <a:bodyPr/>
          <a:lstStyle/>
          <a:p>
            <a:r>
              <a:rPr lang="ru-RU" dirty="0"/>
              <a:t>Отбор признаков</a:t>
            </a:r>
            <a:r>
              <a:rPr lang="en-US" dirty="0"/>
              <a:t> </a:t>
            </a:r>
            <a:r>
              <a:rPr lang="ru-RU" dirty="0"/>
              <a:t>с помощью </a:t>
            </a:r>
            <a:r>
              <a:rPr lang="en-US" dirty="0"/>
              <a:t>GA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DB87F5-A225-309C-0E79-204762243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80" y="4582510"/>
            <a:ext cx="2713157" cy="153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9CF050-ED2F-B4A3-8CC3-B0BF82329D4E}"/>
              </a:ext>
            </a:extLst>
          </p:cNvPr>
          <p:cNvSpPr txBox="1"/>
          <p:nvPr/>
        </p:nvSpPr>
        <p:spPr>
          <a:xfrm>
            <a:off x="1543455" y="6185098"/>
            <a:ext cx="2112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chemeClr val="accent4"/>
                </a:solidFill>
              </a:rPr>
              <a:t>Данные: </a:t>
            </a:r>
            <a:r>
              <a:rPr lang="en-US" sz="1400" dirty="0">
                <a:solidFill>
                  <a:schemeClr val="accent4"/>
                </a:solidFill>
              </a:rPr>
              <a:t>target | features</a:t>
            </a:r>
            <a:endParaRPr lang="ru-RU" sz="1400" dirty="0">
              <a:solidFill>
                <a:schemeClr val="accent4"/>
              </a:solidFill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641B0CCD-37D5-DACA-490D-3C6E78E24147}"/>
              </a:ext>
            </a:extLst>
          </p:cNvPr>
          <p:cNvGrpSpPr/>
          <p:nvPr/>
        </p:nvGrpSpPr>
        <p:grpSpPr>
          <a:xfrm>
            <a:off x="1903052" y="3145532"/>
            <a:ext cx="1306452" cy="276999"/>
            <a:chOff x="2014006" y="2895093"/>
            <a:chExt cx="1306452" cy="2769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F797D6-0EA1-7FDC-FB1C-7E3D96210929}"/>
                </a:ext>
              </a:extLst>
            </p:cNvPr>
            <p:cNvSpPr txBox="1"/>
            <p:nvPr/>
          </p:nvSpPr>
          <p:spPr>
            <a:xfrm>
              <a:off x="2014006" y="2895093"/>
              <a:ext cx="26642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  <a:endParaRPr lang="ru-RU" sz="12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06C65F-5279-7007-3AC8-9C175376ED0D}"/>
                </a:ext>
              </a:extLst>
            </p:cNvPr>
            <p:cNvSpPr txBox="1"/>
            <p:nvPr/>
          </p:nvSpPr>
          <p:spPr>
            <a:xfrm>
              <a:off x="2274014" y="2895093"/>
              <a:ext cx="26642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  <a:endParaRPr lang="ru-RU" sz="12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E44828-B9B3-9CCA-74D5-2D3AD1E0886C}"/>
                </a:ext>
              </a:extLst>
            </p:cNvPr>
            <p:cNvSpPr txBox="1"/>
            <p:nvPr/>
          </p:nvSpPr>
          <p:spPr>
            <a:xfrm>
              <a:off x="2534022" y="2895093"/>
              <a:ext cx="26642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  <a:endParaRPr lang="ru-RU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306F8-F0A1-1E20-5717-C7202C5A3B39}"/>
                </a:ext>
              </a:extLst>
            </p:cNvPr>
            <p:cNvSpPr txBox="1"/>
            <p:nvPr/>
          </p:nvSpPr>
          <p:spPr>
            <a:xfrm>
              <a:off x="2794030" y="2895093"/>
              <a:ext cx="26642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  <a:endParaRPr lang="ru-RU" sz="12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6B9D42-897F-73AD-6A13-67CA06CF180C}"/>
                </a:ext>
              </a:extLst>
            </p:cNvPr>
            <p:cNvSpPr txBox="1"/>
            <p:nvPr/>
          </p:nvSpPr>
          <p:spPr>
            <a:xfrm>
              <a:off x="3054038" y="2895093"/>
              <a:ext cx="26642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  <a:endParaRPr lang="ru-RU" sz="1200" dirty="0"/>
            </a:p>
          </p:txBody>
        </p:sp>
      </p:grpSp>
      <p:sp>
        <p:nvSpPr>
          <p:cNvPr id="11" name="Стрелка вправо 10">
            <a:extLst>
              <a:ext uri="{FF2B5EF4-FFF2-40B4-BE49-F238E27FC236}">
                <a16:creationId xmlns:a16="http://schemas.microsoft.com/office/drawing/2014/main" id="{2AB8D281-CA0A-D3B9-3824-9A1CB102D6CE}"/>
              </a:ext>
            </a:extLst>
          </p:cNvPr>
          <p:cNvSpPr/>
          <p:nvPr/>
        </p:nvSpPr>
        <p:spPr>
          <a:xfrm rot="16200000">
            <a:off x="2125317" y="3787276"/>
            <a:ext cx="861923" cy="346841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AC3102-DCE3-FBDA-09B2-41A2988DA5CD}"/>
              </a:ext>
            </a:extLst>
          </p:cNvPr>
          <p:cNvSpPr txBox="1"/>
          <p:nvPr/>
        </p:nvSpPr>
        <p:spPr>
          <a:xfrm>
            <a:off x="192019" y="2668996"/>
            <a:ext cx="2416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accent4"/>
                </a:solidFill>
              </a:rPr>
              <a:t>Кодирование (хромосома): </a:t>
            </a:r>
          </a:p>
          <a:p>
            <a:r>
              <a:rPr lang="ru-RU" sz="1400" dirty="0">
                <a:solidFill>
                  <a:schemeClr val="accent4"/>
                </a:solidFill>
              </a:rPr>
              <a:t>1 – используем признак</a:t>
            </a:r>
          </a:p>
          <a:p>
            <a:r>
              <a:rPr lang="ru-RU" sz="1400" dirty="0">
                <a:solidFill>
                  <a:schemeClr val="accent4"/>
                </a:solidFill>
              </a:rPr>
              <a:t>0 – не используем</a:t>
            </a:r>
          </a:p>
        </p:txBody>
      </p:sp>
      <p:sp>
        <p:nvSpPr>
          <p:cNvPr id="14" name="Стрелка вправо 13">
            <a:extLst>
              <a:ext uri="{FF2B5EF4-FFF2-40B4-BE49-F238E27FC236}">
                <a16:creationId xmlns:a16="http://schemas.microsoft.com/office/drawing/2014/main" id="{F03C6168-876B-9CEC-8379-338A35779FAD}"/>
              </a:ext>
            </a:extLst>
          </p:cNvPr>
          <p:cNvSpPr/>
          <p:nvPr/>
        </p:nvSpPr>
        <p:spPr>
          <a:xfrm>
            <a:off x="6208270" y="1925282"/>
            <a:ext cx="561332" cy="346841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3CCDB8-1B00-89F7-E22E-C48C85804E8C}"/>
              </a:ext>
            </a:extLst>
          </p:cNvPr>
          <p:cNvSpPr txBox="1"/>
          <p:nvPr/>
        </p:nvSpPr>
        <p:spPr>
          <a:xfrm>
            <a:off x="3209504" y="1830619"/>
            <a:ext cx="2770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accent4"/>
                </a:solidFill>
              </a:rPr>
              <a:t>Генерируем первую популяцию </a:t>
            </a:r>
          </a:p>
          <a:p>
            <a:r>
              <a:rPr lang="ru-RU" sz="1400" dirty="0">
                <a:solidFill>
                  <a:schemeClr val="accent4"/>
                </a:solidFill>
              </a:rPr>
              <a:t>(инициализируем случайно)</a:t>
            </a:r>
          </a:p>
        </p:txBody>
      </p:sp>
      <p:sp>
        <p:nvSpPr>
          <p:cNvPr id="16" name="Стрелка углом 15">
            <a:extLst>
              <a:ext uri="{FF2B5EF4-FFF2-40B4-BE49-F238E27FC236}">
                <a16:creationId xmlns:a16="http://schemas.microsoft.com/office/drawing/2014/main" id="{FFE156F2-5252-A6DE-B797-7F813943323E}"/>
              </a:ext>
            </a:extLst>
          </p:cNvPr>
          <p:cNvSpPr/>
          <p:nvPr/>
        </p:nvSpPr>
        <p:spPr>
          <a:xfrm>
            <a:off x="2212375" y="1962272"/>
            <a:ext cx="770606" cy="523220"/>
          </a:xfrm>
          <a:prstGeom prst="ben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5790C5E-EE1C-44D3-7305-B269C3165F56}"/>
                  </a:ext>
                </a:extLst>
              </p:cNvPr>
              <p:cNvSpPr txBox="1"/>
              <p:nvPr/>
            </p:nvSpPr>
            <p:spPr>
              <a:xfrm>
                <a:off x="4491746" y="3065253"/>
                <a:ext cx="261485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4"/>
                    </a:solidFill>
                  </a:rPr>
                  <a:t>Fitness function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400" dirty="0">
                    <a:solidFill>
                      <a:schemeClr val="accent4"/>
                    </a:solidFill>
                  </a:rPr>
                  <a:t> - </a:t>
                </a:r>
                <a:r>
                  <a:rPr lang="ru-RU" sz="1400" dirty="0">
                    <a:solidFill>
                      <a:schemeClr val="accent4"/>
                    </a:solidFill>
                  </a:rPr>
                  <a:t>производительность модели, обученной на выбранных признаках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5790C5E-EE1C-44D3-7305-B269C3165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746" y="3065253"/>
                <a:ext cx="2614850" cy="954107"/>
              </a:xfrm>
              <a:prstGeom prst="rect">
                <a:avLst/>
              </a:prstGeom>
              <a:blipFill>
                <a:blip r:embed="rId4"/>
                <a:stretch>
                  <a:fillRect l="-483" t="-1316"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Рисунок 23" descr="Изображение выглядит как текст, чек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ECFB1DB7-7BCD-0C42-E7C7-E479D2AB9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981" y="4842114"/>
            <a:ext cx="4828458" cy="1447104"/>
          </a:xfrm>
          <a:prstGeom prst="rect">
            <a:avLst/>
          </a:prstGeom>
        </p:spPr>
      </p:pic>
      <p:sp>
        <p:nvSpPr>
          <p:cNvPr id="25" name="Стрелка вправо 24">
            <a:extLst>
              <a:ext uri="{FF2B5EF4-FFF2-40B4-BE49-F238E27FC236}">
                <a16:creationId xmlns:a16="http://schemas.microsoft.com/office/drawing/2014/main" id="{F9B6B414-4362-4A38-7C1B-0FAF7AF8117D}"/>
              </a:ext>
            </a:extLst>
          </p:cNvPr>
          <p:cNvSpPr/>
          <p:nvPr/>
        </p:nvSpPr>
        <p:spPr>
          <a:xfrm rot="5400000">
            <a:off x="8529123" y="4366362"/>
            <a:ext cx="561332" cy="346841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37F0E7-AE91-4DBD-5001-908D4290E453}"/>
              </a:ext>
            </a:extLst>
          </p:cNvPr>
          <p:cNvSpPr txBox="1"/>
          <p:nvPr/>
        </p:nvSpPr>
        <p:spPr>
          <a:xfrm>
            <a:off x="6208270" y="6421265"/>
            <a:ext cx="59837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Zelenkov</a:t>
            </a:r>
            <a:r>
              <a:rPr lang="en-US" sz="11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Y., </a:t>
            </a:r>
            <a:r>
              <a:rPr lang="en-US" sz="11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Fedorova</a:t>
            </a:r>
            <a:r>
              <a:rPr lang="en-US" sz="11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E., &amp; </a:t>
            </a:r>
            <a:r>
              <a:rPr lang="en-US" sz="11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Chekrizov</a:t>
            </a:r>
            <a:r>
              <a:rPr lang="en-US" sz="11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 (2017). Two-step classification method based on genetic algorithm for bankruptcy forecasting. </a:t>
            </a:r>
            <a:r>
              <a:rPr lang="en-US" sz="11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Expert Systems with Applications</a:t>
            </a:r>
            <a:r>
              <a:rPr lang="en-US" sz="11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1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88</a:t>
            </a:r>
            <a:r>
              <a:rPr lang="en-US" sz="11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393-401.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3711435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09BE8-8946-1E5A-98EB-C79A3B4C8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Генетическое программирование (</a:t>
            </a:r>
            <a:r>
              <a:rPr lang="en-US" dirty="0"/>
              <a:t>GP)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714684-8859-362C-F747-4B79D0067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17" y="1720020"/>
            <a:ext cx="6860201" cy="3410041"/>
          </a:xfrm>
          <a:prstGeom prst="rect">
            <a:avLst/>
          </a:prstGeom>
        </p:spPr>
      </p:pic>
      <p:sp>
        <p:nvSpPr>
          <p:cNvPr id="4" name="Стрелка вправо 3">
            <a:extLst>
              <a:ext uri="{FF2B5EF4-FFF2-40B4-BE49-F238E27FC236}">
                <a16:creationId xmlns:a16="http://schemas.microsoft.com/office/drawing/2014/main" id="{EA8F8B45-F61A-C925-F859-60DF202EB950}"/>
              </a:ext>
            </a:extLst>
          </p:cNvPr>
          <p:cNvSpPr/>
          <p:nvPr/>
        </p:nvSpPr>
        <p:spPr>
          <a:xfrm>
            <a:off x="7654162" y="2874433"/>
            <a:ext cx="806666" cy="55060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DC593-C4B0-5836-DD41-4D262BC53BF6}"/>
              </a:ext>
            </a:extLst>
          </p:cNvPr>
          <p:cNvSpPr txBox="1"/>
          <p:nvPr/>
        </p:nvSpPr>
        <p:spPr>
          <a:xfrm>
            <a:off x="8579072" y="2626805"/>
            <a:ext cx="3318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4"/>
                </a:solidFill>
              </a:rPr>
              <a:t>Генерация новых  признаков за счет рекомбинации существующих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FFC9E9-F4F4-5668-9FFB-65FD66876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492" y="5444540"/>
            <a:ext cx="5285894" cy="11398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7" name="Стрелка вправо 6">
            <a:extLst>
              <a:ext uri="{FF2B5EF4-FFF2-40B4-BE49-F238E27FC236}">
                <a16:creationId xmlns:a16="http://schemas.microsoft.com/office/drawing/2014/main" id="{21BE905C-713A-F928-B71A-0AA5EC93D0D3}"/>
              </a:ext>
            </a:extLst>
          </p:cNvPr>
          <p:cNvSpPr/>
          <p:nvPr/>
        </p:nvSpPr>
        <p:spPr>
          <a:xfrm rot="5400000">
            <a:off x="9173719" y="4222034"/>
            <a:ext cx="1578735" cy="55060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0627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3241</Words>
  <Application>Microsoft Macintosh PowerPoint</Application>
  <PresentationFormat>Широкоэкранный</PresentationFormat>
  <Paragraphs>468</Paragraphs>
  <Slides>46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6" baseType="lpstr">
      <vt:lpstr>Aptos</vt:lpstr>
      <vt:lpstr>Aptos Display</vt:lpstr>
      <vt:lpstr>Arial</vt:lpstr>
      <vt:lpstr>BeraSansMono</vt:lpstr>
      <vt:lpstr>Cambria Math</vt:lpstr>
      <vt:lpstr>Courier New</vt:lpstr>
      <vt:lpstr>Helvetica</vt:lpstr>
      <vt:lpstr>Open Sans</vt:lpstr>
      <vt:lpstr>Times New Roman</vt:lpstr>
      <vt:lpstr>Тема Office</vt:lpstr>
      <vt:lpstr>5. За пределами обучения с учителем</vt:lpstr>
      <vt:lpstr>Содержание</vt:lpstr>
      <vt:lpstr>Обучение с подкреплением Reinforcement Learning (RL)</vt:lpstr>
      <vt:lpstr>Презентация PowerPoint</vt:lpstr>
      <vt:lpstr>Применение RL</vt:lpstr>
      <vt:lpstr>Nature – inspired metaheuristics</vt:lpstr>
      <vt:lpstr>Генетические алгоритмы (GA)</vt:lpstr>
      <vt:lpstr>Отбор признаков с помощью GA</vt:lpstr>
      <vt:lpstr>Генетическое программирование (GP)</vt:lpstr>
      <vt:lpstr>AutoML</vt:lpstr>
      <vt:lpstr>Интерпретация моделей машинного обучения</vt:lpstr>
      <vt:lpstr>Презентация PowerPoint</vt:lpstr>
      <vt:lpstr>Shapley values</vt:lpstr>
      <vt:lpstr>Shapley values</vt:lpstr>
      <vt:lpstr>Контрфактуальные объяснения Counterfactual explanations (CE)</vt:lpstr>
      <vt:lpstr>Пример</vt:lpstr>
      <vt:lpstr>Классификация методов CE</vt:lpstr>
      <vt:lpstr>Каузальное моделирование</vt:lpstr>
      <vt:lpstr>Почему важна причинность?</vt:lpstr>
      <vt:lpstr>Пример</vt:lpstr>
      <vt:lpstr>Презентация PowerPoint</vt:lpstr>
      <vt:lpstr>Correlation does not imply Causation</vt:lpstr>
      <vt:lpstr>Если спать в обуви, утром болит голова</vt:lpstr>
      <vt:lpstr>Парадокс Симпсона</vt:lpstr>
      <vt:lpstr>Что такое причинность?</vt:lpstr>
      <vt:lpstr>Модель потенциального результата Potential outcome framework / Rubin causal model (RCM)</vt:lpstr>
      <vt:lpstr>Терминология causal inference</vt:lpstr>
      <vt:lpstr>Что такое causal inference?</vt:lpstr>
      <vt:lpstr>Potential Outcome &amp; Causal Inference</vt:lpstr>
      <vt:lpstr>Average Treatment Effect (ATE)</vt:lpstr>
      <vt:lpstr>Пример</vt:lpstr>
      <vt:lpstr>Ограничения РЭ / Observational studies</vt:lpstr>
      <vt:lpstr>The Ladder of Causality</vt:lpstr>
      <vt:lpstr>Презентация PowerPoint</vt:lpstr>
      <vt:lpstr>Causal Analysis</vt:lpstr>
      <vt:lpstr>Графические каузальные модели. Основные понятия</vt:lpstr>
      <vt:lpstr>Почему нужна графическая модель?</vt:lpstr>
      <vt:lpstr>Базовые графические блоки</vt:lpstr>
      <vt:lpstr>Алгоритмы построения графических каузальных моделей</vt:lpstr>
      <vt:lpstr>PC (Peter - Clark) algorithm</vt:lpstr>
      <vt:lpstr>FCI (Fast Causal Inference)</vt:lpstr>
      <vt:lpstr>Пакет Tetrad</vt:lpstr>
      <vt:lpstr>Презентация PowerPoint</vt:lpstr>
      <vt:lpstr>causal-learn</vt:lpstr>
      <vt:lpstr>Презентация PowerPoint</vt:lpstr>
      <vt:lpstr>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5. За пределами обучения с учителем</dc:title>
  <dc:creator>Зеленков Юрий Александрович</dc:creator>
  <cp:lastModifiedBy>Зеленков Юрий Александрович</cp:lastModifiedBy>
  <cp:revision>45</cp:revision>
  <dcterms:created xsi:type="dcterms:W3CDTF">2024-02-24T15:04:09Z</dcterms:created>
  <dcterms:modified xsi:type="dcterms:W3CDTF">2024-02-29T09:47:10Z</dcterms:modified>
</cp:coreProperties>
</file>